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73" r:id="rId1"/>
  </p:sldMasterIdLst>
  <p:notesMasterIdLst>
    <p:notesMasterId r:id="rId40"/>
  </p:notesMasterIdLst>
  <p:sldIdLst>
    <p:sldId id="258" r:id="rId2"/>
    <p:sldId id="259" r:id="rId3"/>
    <p:sldId id="260" r:id="rId4"/>
    <p:sldId id="313" r:id="rId5"/>
    <p:sldId id="314" r:id="rId6"/>
    <p:sldId id="350" r:id="rId7"/>
    <p:sldId id="311" r:id="rId8"/>
    <p:sldId id="315" r:id="rId9"/>
    <p:sldId id="351" r:id="rId10"/>
    <p:sldId id="352" r:id="rId11"/>
    <p:sldId id="355" r:id="rId12"/>
    <p:sldId id="353" r:id="rId13"/>
    <p:sldId id="357" r:id="rId14"/>
    <p:sldId id="359" r:id="rId15"/>
    <p:sldId id="362" r:id="rId16"/>
    <p:sldId id="363" r:id="rId17"/>
    <p:sldId id="360" r:id="rId18"/>
    <p:sldId id="361" r:id="rId19"/>
    <p:sldId id="365" r:id="rId20"/>
    <p:sldId id="312" r:id="rId21"/>
    <p:sldId id="367" r:id="rId22"/>
    <p:sldId id="368" r:id="rId23"/>
    <p:sldId id="369" r:id="rId24"/>
    <p:sldId id="370" r:id="rId25"/>
    <p:sldId id="371" r:id="rId26"/>
    <p:sldId id="372" r:id="rId27"/>
    <p:sldId id="373" r:id="rId28"/>
    <p:sldId id="356" r:id="rId29"/>
    <p:sldId id="358" r:id="rId30"/>
    <p:sldId id="377" r:id="rId31"/>
    <p:sldId id="378" r:id="rId32"/>
    <p:sldId id="379" r:id="rId33"/>
    <p:sldId id="380" r:id="rId34"/>
    <p:sldId id="381" r:id="rId35"/>
    <p:sldId id="382" r:id="rId36"/>
    <p:sldId id="392" r:id="rId37"/>
    <p:sldId id="393" r:id="rId38"/>
    <p:sldId id="394"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2E0D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756"/>
    <p:restoredTop sz="94780"/>
  </p:normalViewPr>
  <p:slideViewPr>
    <p:cSldViewPr snapToGrid="0" snapToObjects="1" showGuides="1">
      <p:cViewPr varScale="1">
        <p:scale>
          <a:sx n="115" d="100"/>
          <a:sy n="115" d="100"/>
        </p:scale>
        <p:origin x="232" y="304"/>
      </p:cViewPr>
      <p:guideLst/>
    </p:cSldViewPr>
  </p:slideViewPr>
  <p:notesTextViewPr>
    <p:cViewPr>
      <p:scale>
        <a:sx n="55" d="100"/>
        <a:sy n="55"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BD3C18D-7D5D-9E47-A0FC-BBD26D0E1D9B}" type="datetimeFigureOut">
              <a:rPr lang="en-US" smtClean="0"/>
              <a:t>12/2/18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1CC1623-6B39-8543-823A-29D9E60F177C}" type="slidenum">
              <a:rPr lang="en-US" smtClean="0"/>
              <a:t>‹#›</a:t>
            </a:fld>
            <a:endParaRPr lang="en-US"/>
          </a:p>
        </p:txBody>
      </p:sp>
    </p:spTree>
    <p:extLst>
      <p:ext uri="{BB962C8B-B14F-4D97-AF65-F5344CB8AC3E}">
        <p14:creationId xmlns:p14="http://schemas.microsoft.com/office/powerpoint/2010/main" val="6050713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p:bgPr>
        <a:solidFill>
          <a:srgbClr val="F9F9F9"/>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14400" y="1694902"/>
            <a:ext cx="10363200" cy="1470025"/>
          </a:xfrm>
          <a:prstGeom prst="rect">
            <a:avLst/>
          </a:prstGeom>
        </p:spPr>
        <p:txBody>
          <a:bodyPr/>
          <a:lstStyle>
            <a:lvl1pPr>
              <a:defRPr sz="3400" b="0" i="0" baseline="0">
                <a:solidFill>
                  <a:srgbClr val="464646"/>
                </a:solidFill>
                <a:latin typeface="Karla" charset="0"/>
                <a:ea typeface="Karla" charset="0"/>
                <a:cs typeface="Karla" charset="0"/>
              </a:defRPr>
            </a:lvl1pPr>
          </a:lstStyle>
          <a:p>
            <a:r>
              <a:rPr lang="en-US"/>
              <a:t>Lecture #: </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144000" y="6400800"/>
            <a:ext cx="2844800" cy="365125"/>
          </a:xfrm>
        </p:spPr>
        <p:txBody>
          <a:bodyPr/>
          <a:lstStyle/>
          <a:p>
            <a:fld id="{8C616E8F-BF65-1643-9F00-FF84D0665BC6}" type="slidenum">
              <a:rPr lang="en-US" smtClean="0"/>
              <a:t>‹#›</a:t>
            </a:fld>
            <a:endParaRPr lang="en-US"/>
          </a:p>
        </p:txBody>
      </p:sp>
      <p:sp>
        <p:nvSpPr>
          <p:cNvPr id="7" name="TextBox 6"/>
          <p:cNvSpPr txBox="1"/>
          <p:nvPr/>
        </p:nvSpPr>
        <p:spPr>
          <a:xfrm>
            <a:off x="2082800" y="2958528"/>
            <a:ext cx="8026400" cy="954107"/>
          </a:xfrm>
          <a:prstGeom prst="rect">
            <a:avLst/>
          </a:prstGeom>
          <a:noFill/>
        </p:spPr>
        <p:txBody>
          <a:bodyPr wrap="square" rtlCol="0">
            <a:spAutoFit/>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3200" kern="1200" dirty="0">
                <a:solidFill>
                  <a:schemeClr val="tx1">
                    <a:lumMod val="75000"/>
                    <a:lumOff val="25000"/>
                  </a:schemeClr>
                </a:solidFill>
                <a:effectLst/>
                <a:latin typeface="Karla" charset="0"/>
                <a:ea typeface="Karla" charset="0"/>
                <a:cs typeface="Karla" charset="0"/>
              </a:rPr>
              <a:t>CS109A Introduction to Data Science</a:t>
            </a:r>
            <a:endParaRPr lang="en-US" sz="2400" b="0" i="0" dirty="0">
              <a:solidFill>
                <a:schemeClr val="tx1">
                  <a:lumMod val="75000"/>
                  <a:lumOff val="25000"/>
                </a:schemeClr>
              </a:solidFill>
              <a:latin typeface="Karla" charset="0"/>
              <a:ea typeface="Karla" charset="0"/>
              <a:cs typeface="Karla" charset="0"/>
            </a:endParaRPr>
          </a:p>
          <a:p>
            <a:pPr algn="ctr"/>
            <a:r>
              <a:rPr lang="en-US" sz="2400" b="0" i="0" dirty="0">
                <a:solidFill>
                  <a:schemeClr val="tx1">
                    <a:lumMod val="75000"/>
                    <a:lumOff val="25000"/>
                  </a:schemeClr>
                </a:solidFill>
                <a:latin typeface="Karla" charset="0"/>
                <a:ea typeface="Karla" charset="0"/>
                <a:cs typeface="Karla" charset="0"/>
              </a:rPr>
              <a:t>Pavlos Protopapas and Kevin Rader</a:t>
            </a:r>
          </a:p>
        </p:txBody>
      </p:sp>
      <p:grpSp>
        <p:nvGrpSpPr>
          <p:cNvPr id="12" name="Group 11"/>
          <p:cNvGrpSpPr>
            <a:grpSpLocks noChangeAspect="1"/>
          </p:cNvGrpSpPr>
          <p:nvPr/>
        </p:nvGrpSpPr>
        <p:grpSpPr>
          <a:xfrm>
            <a:off x="4475134" y="4428549"/>
            <a:ext cx="3154320" cy="1764795"/>
            <a:chOff x="3383860" y="4092499"/>
            <a:chExt cx="1774304" cy="1102997"/>
          </a:xfrm>
        </p:grpSpPr>
        <p:pic>
          <p:nvPicPr>
            <p:cNvPr id="13" name="Picture 12" descr="iacs.png"/>
            <p:cNvPicPr>
              <a:picLocks/>
            </p:cNvPicPr>
            <p:nvPr userDrawn="1"/>
          </p:nvPicPr>
          <p:blipFill>
            <a:blip r:embed="rId2" cstate="screen">
              <a:extLst>
                <a:ext uri="{28A0092B-C50C-407E-A947-70E740481C1C}">
                  <a14:useLocalDpi xmlns:a14="http://schemas.microsoft.com/office/drawing/2010/main"/>
                </a:ext>
              </a:extLst>
            </a:blip>
            <a:stretch>
              <a:fillRect/>
            </a:stretch>
          </p:blipFill>
          <p:spPr>
            <a:xfrm>
              <a:off x="3383860" y="4092501"/>
              <a:ext cx="874886" cy="1102995"/>
            </a:xfrm>
            <a:prstGeom prst="rect">
              <a:avLst/>
            </a:prstGeom>
          </p:spPr>
        </p:pic>
        <p:pic>
          <p:nvPicPr>
            <p:cNvPr id="14" name="Picture 13" descr="harvard.png"/>
            <p:cNvPicPr>
              <a:picLocks/>
            </p:cNvPicPr>
            <p:nvPr userDrawn="1"/>
          </p:nvPicPr>
          <p:blipFill>
            <a:blip r:embed="rId3">
              <a:extLst>
                <a:ext uri="{28A0092B-C50C-407E-A947-70E740481C1C}">
                  <a14:useLocalDpi xmlns:a14="http://schemas.microsoft.com/office/drawing/2010/main"/>
                </a:ext>
              </a:extLst>
            </a:blip>
            <a:stretch>
              <a:fillRect/>
            </a:stretch>
          </p:blipFill>
          <p:spPr>
            <a:xfrm>
              <a:off x="4283769" y="4092499"/>
              <a:ext cx="874395" cy="1102995"/>
            </a:xfrm>
            <a:prstGeom prst="rect">
              <a:avLst/>
            </a:prstGeom>
          </p:spPr>
        </p:pic>
      </p:grpSp>
    </p:spTree>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a:prstGeom prst="rect">
            <a:avLst/>
          </a:prstGeom>
        </p:spPr>
        <p:txBody>
          <a:bodyPr/>
          <a:lstStyle>
            <a:lvl1pPr marL="0" indent="0">
              <a:buNone/>
              <a:defRPr sz="3200"/>
            </a:lvl1pPr>
            <a:lvl2pPr marL="457182" indent="0">
              <a:buNone/>
              <a:defRPr sz="2800"/>
            </a:lvl2pPr>
            <a:lvl3pPr marL="914364" indent="0">
              <a:buNone/>
              <a:defRPr sz="2400"/>
            </a:lvl3pPr>
            <a:lvl4pPr marL="1371545" indent="0">
              <a:buNone/>
              <a:defRPr sz="2000"/>
            </a:lvl4pPr>
            <a:lvl5pPr marL="1828727" indent="0">
              <a:buNone/>
              <a:defRPr sz="2000"/>
            </a:lvl5pPr>
            <a:lvl6pPr marL="2285909" indent="0">
              <a:buNone/>
              <a:defRPr sz="2000"/>
            </a:lvl6pPr>
            <a:lvl7pPr marL="2743091" indent="0">
              <a:buNone/>
              <a:defRPr sz="2000"/>
            </a:lvl7pPr>
            <a:lvl8pPr marL="3200272" indent="0">
              <a:buNone/>
              <a:defRPr sz="2000"/>
            </a:lvl8pPr>
            <a:lvl9pPr marL="3657454"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2389717" y="5367338"/>
            <a:ext cx="7315200" cy="804862"/>
          </a:xfrm>
          <a:prstGeom prst="rect">
            <a:avLst/>
          </a:prstGeom>
        </p:spPr>
        <p:txBody>
          <a:bodyPr/>
          <a:lstStyle>
            <a:lvl1pPr marL="0" indent="0">
              <a:buNone/>
              <a:defRPr sz="1400"/>
            </a:lvl1pPr>
            <a:lvl2pPr marL="457182" indent="0">
              <a:buNone/>
              <a:defRPr sz="1200"/>
            </a:lvl2pPr>
            <a:lvl3pPr marL="914364" indent="0">
              <a:buNone/>
              <a:defRPr sz="1000"/>
            </a:lvl3pPr>
            <a:lvl4pPr marL="1371545" indent="0">
              <a:buNone/>
              <a:defRPr sz="900"/>
            </a:lvl4pPr>
            <a:lvl5pPr marL="1828727" indent="0">
              <a:buNone/>
              <a:defRPr sz="900"/>
            </a:lvl5pPr>
            <a:lvl6pPr marL="2285909" indent="0">
              <a:buNone/>
              <a:defRPr sz="900"/>
            </a:lvl6pPr>
            <a:lvl7pPr marL="2743091" indent="0">
              <a:buNone/>
              <a:defRPr sz="900"/>
            </a:lvl7pPr>
            <a:lvl8pPr marL="3200272" indent="0">
              <a:buNone/>
              <a:defRPr sz="900"/>
            </a:lvl8pPr>
            <a:lvl9pPr marL="3657454"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616E8F-BF65-1643-9F00-FF84D0665BC6}" type="slidenum">
              <a:rPr lang="en-US" smtClean="0"/>
              <a:t>‹#›</a:t>
            </a:fld>
            <a:endParaRPr lang="en-US"/>
          </a:p>
        </p:txBody>
      </p:sp>
    </p:spTree>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609600" y="2596482"/>
            <a:ext cx="10972800" cy="211114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616E8F-BF65-1643-9F00-FF84D0665BC6}" type="slidenum">
              <a:rPr lang="en-US" smtClean="0"/>
              <a:t>‹#›</a:t>
            </a:fld>
            <a:endParaRPr lang="en-US"/>
          </a:p>
        </p:txBody>
      </p:sp>
    </p:spTree>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1"/>
            <a:ext cx="2743200"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41"/>
            <a:ext cx="8026400" cy="585152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616E8F-BF65-1643-9F00-FF84D0665BC6}" type="slidenum">
              <a:rPr lang="en-US" smtClean="0"/>
              <a:t>‹#›</a:t>
            </a:fld>
            <a:endParaRPr lang="en-US"/>
          </a:p>
        </p:txBody>
      </p:sp>
    </p:spTree>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349292" y="216531"/>
            <a:ext cx="11493416" cy="767276"/>
          </a:xfrm>
          <a:prstGeom prst="rect">
            <a:avLst/>
          </a:prstGeom>
          <a:ln>
            <a:noFill/>
          </a:ln>
        </p:spPr>
        <p:txBody>
          <a:bodyPr/>
          <a:lstStyle>
            <a:lvl1pPr algn="l">
              <a:defRPr>
                <a:solidFill>
                  <a:srgbClr val="464646"/>
                </a:solidFill>
              </a:defRPr>
            </a:lvl1pPr>
          </a:lstStyle>
          <a:p>
            <a:r>
              <a:rPr lang="en-US"/>
              <a:t>Click to edit Master title style</a:t>
            </a:r>
            <a:endParaRPr lang="en-US" dirty="0"/>
          </a:p>
        </p:txBody>
      </p:sp>
      <p:sp>
        <p:nvSpPr>
          <p:cNvPr id="3" name="Content Placeholder 2"/>
          <p:cNvSpPr>
            <a:spLocks noGrp="1"/>
          </p:cNvSpPr>
          <p:nvPr>
            <p:ph idx="1"/>
          </p:nvPr>
        </p:nvSpPr>
        <p:spPr>
          <a:xfrm>
            <a:off x="833415" y="1177758"/>
            <a:ext cx="10327008" cy="2111143"/>
          </a:xfrm>
          <a:prstGeom prst="rect">
            <a:avLst/>
          </a:prstGeom>
          <a:ln>
            <a:noFill/>
          </a:ln>
        </p:spPr>
        <p:txBody>
          <a:bodyPr/>
          <a:lstStyle>
            <a:lvl1pPr marL="0" indent="0">
              <a:buNone/>
              <a:defRPr sz="2800">
                <a:solidFill>
                  <a:srgbClr val="464646"/>
                </a:solidFill>
                <a:latin typeface="Karla"/>
                <a:cs typeface="Karla"/>
              </a:defRPr>
            </a:lvl1pPr>
            <a:lvl2pPr>
              <a:defRPr sz="2400">
                <a:solidFill>
                  <a:srgbClr val="464646"/>
                </a:solidFill>
                <a:latin typeface="Karla"/>
                <a:cs typeface="Karla"/>
              </a:defRPr>
            </a:lvl2pPr>
            <a:lvl3pPr>
              <a:defRPr sz="2000">
                <a:solidFill>
                  <a:srgbClr val="464646"/>
                </a:solidFill>
                <a:latin typeface="Karla"/>
                <a:cs typeface="Karla"/>
              </a:defRPr>
            </a:lvl3pPr>
            <a:lvl4pPr>
              <a:defRPr sz="1800">
                <a:solidFill>
                  <a:srgbClr val="464646"/>
                </a:solidFill>
                <a:latin typeface="Karla"/>
                <a:cs typeface="Karla"/>
              </a:defRPr>
            </a:lvl4pPr>
            <a:lvl5pPr>
              <a:defRPr sz="1800">
                <a:solidFill>
                  <a:srgbClr val="464646"/>
                </a:solidFill>
                <a:latin typeface="Karla"/>
                <a:cs typeface="Karla"/>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a:xfrm>
            <a:off x="9144000" y="6400800"/>
            <a:ext cx="2844800" cy="365125"/>
          </a:xfrm>
        </p:spPr>
        <p:txBody>
          <a:bodyPr/>
          <a:lstStyle>
            <a:lvl1pPr algn="r">
              <a:defRPr/>
            </a:lvl1pPr>
          </a:lstStyle>
          <a:p>
            <a:fld id="{8C616E8F-BF65-1643-9F00-FF84D0665BC6}" type="slidenum">
              <a:rPr lang="en-US" smtClean="0"/>
              <a:t>‹#›</a:t>
            </a:fld>
            <a:endParaRPr lang="en-US"/>
          </a:p>
        </p:txBody>
      </p:sp>
      <p:grpSp>
        <p:nvGrpSpPr>
          <p:cNvPr id="9" name="Group 8"/>
          <p:cNvGrpSpPr>
            <a:grpSpLocks noChangeAspect="1"/>
          </p:cNvGrpSpPr>
          <p:nvPr/>
        </p:nvGrpSpPr>
        <p:grpSpPr>
          <a:xfrm>
            <a:off x="457200" y="6400800"/>
            <a:ext cx="487418" cy="274320"/>
            <a:chOff x="8442646" y="6356350"/>
            <a:chExt cx="482609" cy="274320"/>
          </a:xfrm>
        </p:grpSpPr>
        <p:pic>
          <p:nvPicPr>
            <p:cNvPr id="7" name="Picture 6" descr="iacs.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442646" y="6356350"/>
              <a:ext cx="244154" cy="274320"/>
            </a:xfrm>
            <a:prstGeom prst="rect">
              <a:avLst/>
            </a:prstGeom>
          </p:spPr>
        </p:pic>
        <p:pic>
          <p:nvPicPr>
            <p:cNvPr id="8" name="Picture 7" descr="harvard.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686800" y="6356350"/>
              <a:ext cx="238455" cy="274320"/>
            </a:xfrm>
            <a:prstGeom prst="rect">
              <a:avLst/>
            </a:prstGeom>
          </p:spPr>
        </p:pic>
      </p:grpSp>
      <p:cxnSp>
        <p:nvCxnSpPr>
          <p:cNvPr id="10" name="Straight Connector 9"/>
          <p:cNvCxnSpPr/>
          <p:nvPr/>
        </p:nvCxnSpPr>
        <p:spPr>
          <a:xfrm>
            <a:off x="0" y="789856"/>
            <a:ext cx="12192000" cy="0"/>
          </a:xfrm>
          <a:prstGeom prst="line">
            <a:avLst/>
          </a:prstGeom>
          <a:ln w="9525" cmpd="sng">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5257800" y="6400800"/>
            <a:ext cx="1803699" cy="261610"/>
          </a:xfrm>
          <a:prstGeom prst="rect">
            <a:avLst/>
          </a:prstGeom>
          <a:noFill/>
        </p:spPr>
        <p:txBody>
          <a:bodyPr wrap="none" rtlCol="0">
            <a:spAutoFit/>
          </a:bodyPr>
          <a:lstStyle/>
          <a:p>
            <a:r>
              <a:rPr lang="en-US" sz="1100" cap="small" baseline="0" dirty="0">
                <a:solidFill>
                  <a:schemeClr val="tx1">
                    <a:lumMod val="50000"/>
                    <a:lumOff val="50000"/>
                  </a:schemeClr>
                </a:solidFill>
                <a:latin typeface="Karla" charset="0"/>
                <a:ea typeface="Karla" charset="0"/>
                <a:cs typeface="Karla" charset="0"/>
              </a:rPr>
              <a:t>CS109A, Protopapas, Rader</a:t>
            </a:r>
          </a:p>
        </p:txBody>
      </p:sp>
    </p:spTree>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Only Content ">
    <p:spTree>
      <p:nvGrpSpPr>
        <p:cNvPr id="1" name=""/>
        <p:cNvGrpSpPr/>
        <p:nvPr/>
      </p:nvGrpSpPr>
      <p:grpSpPr>
        <a:xfrm>
          <a:off x="0" y="0"/>
          <a:ext cx="0" cy="0"/>
          <a:chOff x="0" y="0"/>
          <a:chExt cx="0" cy="0"/>
        </a:xfrm>
      </p:grpSpPr>
      <p:sp>
        <p:nvSpPr>
          <p:cNvPr id="3" name="Content Placeholder 2"/>
          <p:cNvSpPr>
            <a:spLocks noGrp="1"/>
          </p:cNvSpPr>
          <p:nvPr>
            <p:ph idx="1"/>
          </p:nvPr>
        </p:nvSpPr>
        <p:spPr>
          <a:xfrm>
            <a:off x="872951" y="357487"/>
            <a:ext cx="10327008" cy="2111143"/>
          </a:xfrm>
          <a:prstGeom prst="rect">
            <a:avLst/>
          </a:prstGeom>
          <a:ln>
            <a:noFill/>
          </a:ln>
        </p:spPr>
        <p:txBody>
          <a:bodyPr/>
          <a:lstStyle>
            <a:lvl1pPr marL="0" indent="0">
              <a:buNone/>
              <a:defRPr sz="2800">
                <a:solidFill>
                  <a:srgbClr val="464646"/>
                </a:solidFill>
                <a:latin typeface="Karla"/>
                <a:cs typeface="Karla"/>
              </a:defRPr>
            </a:lvl1pPr>
            <a:lvl2pPr>
              <a:defRPr sz="2400">
                <a:solidFill>
                  <a:srgbClr val="464646"/>
                </a:solidFill>
                <a:latin typeface="Karla"/>
                <a:cs typeface="Karla"/>
              </a:defRPr>
            </a:lvl2pPr>
            <a:lvl3pPr>
              <a:defRPr sz="2000">
                <a:solidFill>
                  <a:srgbClr val="464646"/>
                </a:solidFill>
                <a:latin typeface="Karla"/>
                <a:cs typeface="Karla"/>
              </a:defRPr>
            </a:lvl3pPr>
            <a:lvl4pPr>
              <a:defRPr sz="1800">
                <a:solidFill>
                  <a:srgbClr val="464646"/>
                </a:solidFill>
                <a:latin typeface="Karla"/>
                <a:cs typeface="Karla"/>
              </a:defRPr>
            </a:lvl4pPr>
            <a:lvl5pPr>
              <a:defRPr sz="1800">
                <a:solidFill>
                  <a:srgbClr val="464646"/>
                </a:solidFill>
                <a:latin typeface="Karla"/>
                <a:cs typeface="Karla"/>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a:xfrm>
            <a:off x="9144000" y="6400800"/>
            <a:ext cx="2844800" cy="365125"/>
          </a:xfrm>
        </p:spPr>
        <p:txBody>
          <a:bodyPr/>
          <a:lstStyle>
            <a:lvl1pPr algn="r">
              <a:defRPr/>
            </a:lvl1pPr>
          </a:lstStyle>
          <a:p>
            <a:fld id="{8C616E8F-BF65-1643-9F00-FF84D0665BC6}" type="slidenum">
              <a:rPr lang="en-US" smtClean="0"/>
              <a:t>‹#›</a:t>
            </a:fld>
            <a:endParaRPr lang="en-US"/>
          </a:p>
        </p:txBody>
      </p:sp>
      <p:sp>
        <p:nvSpPr>
          <p:cNvPr id="12" name="TextBox 11"/>
          <p:cNvSpPr txBox="1"/>
          <p:nvPr/>
        </p:nvSpPr>
        <p:spPr>
          <a:xfrm>
            <a:off x="5257800" y="6400800"/>
            <a:ext cx="1803699" cy="261610"/>
          </a:xfrm>
          <a:prstGeom prst="rect">
            <a:avLst/>
          </a:prstGeom>
          <a:noFill/>
        </p:spPr>
        <p:txBody>
          <a:bodyPr wrap="none" rtlCol="0">
            <a:spAutoFit/>
          </a:bodyPr>
          <a:lstStyle/>
          <a:p>
            <a:r>
              <a:rPr lang="en-US" sz="1100" cap="small" baseline="0" dirty="0">
                <a:solidFill>
                  <a:schemeClr val="tx1">
                    <a:lumMod val="50000"/>
                    <a:lumOff val="50000"/>
                  </a:schemeClr>
                </a:solidFill>
                <a:latin typeface="Karla" charset="0"/>
                <a:ea typeface="Karla" charset="0"/>
                <a:cs typeface="Karla" charset="0"/>
              </a:rPr>
              <a:t>CS109A, Protopapas, Rader</a:t>
            </a:r>
          </a:p>
        </p:txBody>
      </p:sp>
      <p:grpSp>
        <p:nvGrpSpPr>
          <p:cNvPr id="10" name="Group 9"/>
          <p:cNvGrpSpPr>
            <a:grpSpLocks noChangeAspect="1"/>
          </p:cNvGrpSpPr>
          <p:nvPr/>
        </p:nvGrpSpPr>
        <p:grpSpPr>
          <a:xfrm>
            <a:off x="457200" y="6400800"/>
            <a:ext cx="487418" cy="274320"/>
            <a:chOff x="8442646" y="6356350"/>
            <a:chExt cx="482609" cy="274320"/>
          </a:xfrm>
        </p:grpSpPr>
        <p:pic>
          <p:nvPicPr>
            <p:cNvPr id="11" name="Picture 10" descr="iacs.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442646" y="6356350"/>
              <a:ext cx="244154" cy="274320"/>
            </a:xfrm>
            <a:prstGeom prst="rect">
              <a:avLst/>
            </a:prstGeom>
          </p:spPr>
        </p:pic>
        <p:pic>
          <p:nvPicPr>
            <p:cNvPr id="13" name="Picture 12" descr="harvard.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686800" y="6356350"/>
              <a:ext cx="238455" cy="274320"/>
            </a:xfrm>
            <a:prstGeom prst="rect">
              <a:avLst/>
            </a:prstGeom>
          </p:spPr>
        </p:pic>
      </p:grpSp>
    </p:spTree>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6"/>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a:prstGeom prst="rect">
            <a:avLst/>
          </a:prstGeom>
        </p:spPr>
        <p:txBody>
          <a:bodyPr anchor="b"/>
          <a:lstStyle>
            <a:lvl1pPr marL="0" indent="0">
              <a:buNone/>
              <a:defRPr sz="2000">
                <a:solidFill>
                  <a:schemeClr val="tx1">
                    <a:tint val="75000"/>
                  </a:schemeClr>
                </a:solidFill>
              </a:defRPr>
            </a:lvl1pPr>
            <a:lvl2pPr marL="457182" indent="0">
              <a:buNone/>
              <a:defRPr sz="1800">
                <a:solidFill>
                  <a:schemeClr val="tx1">
                    <a:tint val="75000"/>
                  </a:schemeClr>
                </a:solidFill>
              </a:defRPr>
            </a:lvl2pPr>
            <a:lvl3pPr marL="914364" indent="0">
              <a:buNone/>
              <a:defRPr sz="1600">
                <a:solidFill>
                  <a:schemeClr val="tx1">
                    <a:tint val="75000"/>
                  </a:schemeClr>
                </a:solidFill>
              </a:defRPr>
            </a:lvl3pPr>
            <a:lvl4pPr marL="1371545" indent="0">
              <a:buNone/>
              <a:defRPr sz="1400">
                <a:solidFill>
                  <a:schemeClr val="tx1">
                    <a:tint val="75000"/>
                  </a:schemeClr>
                </a:solidFill>
              </a:defRPr>
            </a:lvl4pPr>
            <a:lvl5pPr marL="1828727" indent="0">
              <a:buNone/>
              <a:defRPr sz="1400">
                <a:solidFill>
                  <a:schemeClr val="tx1">
                    <a:tint val="75000"/>
                  </a:schemeClr>
                </a:solidFill>
              </a:defRPr>
            </a:lvl5pPr>
            <a:lvl6pPr marL="2285909" indent="0">
              <a:buNone/>
              <a:defRPr sz="1400">
                <a:solidFill>
                  <a:schemeClr val="tx1">
                    <a:tint val="75000"/>
                  </a:schemeClr>
                </a:solidFill>
              </a:defRPr>
            </a:lvl6pPr>
            <a:lvl7pPr marL="2743091" indent="0">
              <a:buNone/>
              <a:defRPr sz="1400">
                <a:solidFill>
                  <a:schemeClr val="tx1">
                    <a:tint val="75000"/>
                  </a:schemeClr>
                </a:solidFill>
              </a:defRPr>
            </a:lvl7pPr>
            <a:lvl8pPr marL="3200272" indent="0">
              <a:buNone/>
              <a:defRPr sz="1400">
                <a:solidFill>
                  <a:schemeClr val="tx1">
                    <a:tint val="75000"/>
                  </a:schemeClr>
                </a:solidFill>
              </a:defRPr>
            </a:lvl8pPr>
            <a:lvl9pPr marL="3657454"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616E8F-BF65-1643-9F00-FF84D0665BC6}" type="slidenum">
              <a:rPr lang="en-US" smtClean="0"/>
              <a:t>‹#›</a:t>
            </a:fld>
            <a:endParaRPr lang="en-US"/>
          </a:p>
        </p:txBody>
      </p:sp>
    </p:spTree>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609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9144000" y="6400800"/>
            <a:ext cx="2844800" cy="365125"/>
          </a:xfrm>
        </p:spPr>
        <p:txBody>
          <a:bodyPr/>
          <a:lstStyle/>
          <a:p>
            <a:fld id="{8C616E8F-BF65-1643-9F00-FF84D0665BC6}" type="slidenum">
              <a:rPr lang="en-US" smtClean="0"/>
              <a:t>‹#›</a:t>
            </a:fld>
            <a:endParaRPr lang="en-US"/>
          </a:p>
        </p:txBody>
      </p:sp>
      <p:sp>
        <p:nvSpPr>
          <p:cNvPr id="11" name="TextBox 10"/>
          <p:cNvSpPr txBox="1"/>
          <p:nvPr/>
        </p:nvSpPr>
        <p:spPr>
          <a:xfrm>
            <a:off x="10109057" y="6109785"/>
            <a:ext cx="1289135" cy="261610"/>
          </a:xfrm>
          <a:prstGeom prst="rect">
            <a:avLst/>
          </a:prstGeom>
          <a:noFill/>
        </p:spPr>
        <p:txBody>
          <a:bodyPr wrap="none" rtlCol="0">
            <a:spAutoFit/>
          </a:bodyPr>
          <a:lstStyle/>
          <a:p>
            <a:r>
              <a:rPr lang="en-US" sz="1100" cap="small" baseline="0" dirty="0">
                <a:solidFill>
                  <a:schemeClr val="tx1">
                    <a:lumMod val="50000"/>
                    <a:lumOff val="50000"/>
                  </a:schemeClr>
                </a:solidFill>
                <a:latin typeface="Karla" charset="0"/>
                <a:ea typeface="Karla" charset="0"/>
                <a:cs typeface="Karla" charset="0"/>
              </a:rPr>
              <a:t>Pavlos Protopapas</a:t>
            </a:r>
          </a:p>
        </p:txBody>
      </p:sp>
      <p:grpSp>
        <p:nvGrpSpPr>
          <p:cNvPr id="13" name="Group 12"/>
          <p:cNvGrpSpPr>
            <a:grpSpLocks noChangeAspect="1"/>
          </p:cNvGrpSpPr>
          <p:nvPr/>
        </p:nvGrpSpPr>
        <p:grpSpPr>
          <a:xfrm>
            <a:off x="457200" y="6400800"/>
            <a:ext cx="487418" cy="274320"/>
            <a:chOff x="8442646" y="6356350"/>
            <a:chExt cx="482609" cy="274320"/>
          </a:xfrm>
        </p:grpSpPr>
        <p:pic>
          <p:nvPicPr>
            <p:cNvPr id="14" name="Picture 13" descr="iacs.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442646" y="6356350"/>
              <a:ext cx="244154" cy="274320"/>
            </a:xfrm>
            <a:prstGeom prst="rect">
              <a:avLst/>
            </a:prstGeom>
          </p:spPr>
        </p:pic>
        <p:pic>
          <p:nvPicPr>
            <p:cNvPr id="15" name="Picture 14" descr="harvard.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686800" y="6356350"/>
              <a:ext cx="238455" cy="274320"/>
            </a:xfrm>
            <a:prstGeom prst="rect">
              <a:avLst/>
            </a:prstGeom>
          </p:spPr>
        </p:pic>
      </p:grpSp>
    </p:spTree>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4"/>
            <a:ext cx="5386917" cy="639762"/>
          </a:xfrm>
          <a:prstGeom prst="rect">
            <a:avLst/>
          </a:prstGeo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70" y="1535114"/>
            <a:ext cx="5389033" cy="639762"/>
          </a:xfrm>
          <a:prstGeom prst="rect">
            <a:avLst/>
          </a:prstGeo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70" y="2174875"/>
            <a:ext cx="5389033"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a:xfrm>
            <a:off x="9144000" y="6400800"/>
            <a:ext cx="2844800" cy="365125"/>
          </a:xfrm>
        </p:spPr>
        <p:txBody>
          <a:bodyPr/>
          <a:lstStyle/>
          <a:p>
            <a:fld id="{8C616E8F-BF65-1643-9F00-FF84D0665BC6}" type="slidenum">
              <a:rPr lang="en-US" smtClean="0"/>
              <a:t>‹#›</a:t>
            </a:fld>
            <a:endParaRPr lang="en-US"/>
          </a:p>
        </p:txBody>
      </p:sp>
      <p:grpSp>
        <p:nvGrpSpPr>
          <p:cNvPr id="15" name="Group 14"/>
          <p:cNvGrpSpPr>
            <a:grpSpLocks noChangeAspect="1"/>
          </p:cNvGrpSpPr>
          <p:nvPr/>
        </p:nvGrpSpPr>
        <p:grpSpPr>
          <a:xfrm>
            <a:off x="457200" y="6400800"/>
            <a:ext cx="487418" cy="274320"/>
            <a:chOff x="8442646" y="6356350"/>
            <a:chExt cx="482609" cy="274320"/>
          </a:xfrm>
        </p:grpSpPr>
        <p:pic>
          <p:nvPicPr>
            <p:cNvPr id="16" name="Picture 15" descr="iacs.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442646" y="6356350"/>
              <a:ext cx="244154" cy="274320"/>
            </a:xfrm>
            <a:prstGeom prst="rect">
              <a:avLst/>
            </a:prstGeom>
          </p:spPr>
        </p:pic>
        <p:pic>
          <p:nvPicPr>
            <p:cNvPr id="17" name="Picture 16" descr="harvard.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686800" y="6356350"/>
              <a:ext cx="238455" cy="274320"/>
            </a:xfrm>
            <a:prstGeom prst="rect">
              <a:avLst/>
            </a:prstGeom>
          </p:spPr>
        </p:pic>
      </p:grpSp>
    </p:spTree>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Section Title">
    <p:spTree>
      <p:nvGrpSpPr>
        <p:cNvPr id="1" name=""/>
        <p:cNvGrpSpPr/>
        <p:nvPr/>
      </p:nvGrpSpPr>
      <p:grpSpPr>
        <a:xfrm>
          <a:off x="0" y="0"/>
          <a:ext cx="0" cy="0"/>
          <a:chOff x="0" y="0"/>
          <a:chExt cx="0" cy="0"/>
        </a:xfrm>
      </p:grpSpPr>
      <p:sp>
        <p:nvSpPr>
          <p:cNvPr id="2" name="Title 1"/>
          <p:cNvSpPr>
            <a:spLocks noGrp="1"/>
          </p:cNvSpPr>
          <p:nvPr>
            <p:ph type="title"/>
          </p:nvPr>
        </p:nvSpPr>
        <p:spPr>
          <a:xfrm>
            <a:off x="609600" y="2739958"/>
            <a:ext cx="10972800" cy="767276"/>
          </a:xfrm>
          <a:prstGeom prst="rect">
            <a:avLst/>
          </a:prstGeom>
        </p:spPr>
        <p:txBody>
          <a:bodyPr/>
          <a:lstStyle/>
          <a:p>
            <a:r>
              <a:rPr lang="en-US"/>
              <a:t>Click to edit Master title style</a:t>
            </a:r>
            <a:endParaRPr lang="en-US" dirty="0"/>
          </a:p>
        </p:txBody>
      </p:sp>
      <p:sp>
        <p:nvSpPr>
          <p:cNvPr id="5" name="Slide Number Placeholder 4"/>
          <p:cNvSpPr>
            <a:spLocks noGrp="1"/>
          </p:cNvSpPr>
          <p:nvPr>
            <p:ph type="sldNum" sz="quarter" idx="12"/>
          </p:nvPr>
        </p:nvSpPr>
        <p:spPr>
          <a:xfrm>
            <a:off x="9144000" y="6400800"/>
            <a:ext cx="2844800" cy="365125"/>
          </a:xfrm>
        </p:spPr>
        <p:txBody>
          <a:bodyPr/>
          <a:lstStyle/>
          <a:p>
            <a:fld id="{8C616E8F-BF65-1643-9F00-FF84D0665BC6}" type="slidenum">
              <a:rPr lang="en-US" smtClean="0"/>
              <a:t>‹#›</a:t>
            </a:fld>
            <a:endParaRPr lang="en-US"/>
          </a:p>
        </p:txBody>
      </p:sp>
      <p:sp>
        <p:nvSpPr>
          <p:cNvPr id="10" name="TextBox 9"/>
          <p:cNvSpPr txBox="1"/>
          <p:nvPr/>
        </p:nvSpPr>
        <p:spPr>
          <a:xfrm>
            <a:off x="5257800" y="6400800"/>
            <a:ext cx="1803699" cy="261610"/>
          </a:xfrm>
          <a:prstGeom prst="rect">
            <a:avLst/>
          </a:prstGeom>
          <a:noFill/>
        </p:spPr>
        <p:txBody>
          <a:bodyPr wrap="none" rtlCol="0">
            <a:spAutoFit/>
          </a:bodyPr>
          <a:lstStyle/>
          <a:p>
            <a:r>
              <a:rPr lang="en-US" sz="1100" cap="small" baseline="0" dirty="0">
                <a:solidFill>
                  <a:schemeClr val="tx1">
                    <a:lumMod val="50000"/>
                    <a:lumOff val="50000"/>
                  </a:schemeClr>
                </a:solidFill>
                <a:latin typeface="Karla" charset="0"/>
                <a:ea typeface="Karla" charset="0"/>
                <a:cs typeface="Karla" charset="0"/>
              </a:rPr>
              <a:t>CS109A, Protopapas, Rader</a:t>
            </a:r>
          </a:p>
        </p:txBody>
      </p:sp>
      <p:grpSp>
        <p:nvGrpSpPr>
          <p:cNvPr id="11" name="Group 10"/>
          <p:cNvGrpSpPr>
            <a:grpSpLocks noChangeAspect="1"/>
          </p:cNvGrpSpPr>
          <p:nvPr/>
        </p:nvGrpSpPr>
        <p:grpSpPr>
          <a:xfrm>
            <a:off x="457200" y="6400800"/>
            <a:ext cx="487418" cy="274320"/>
            <a:chOff x="8442646" y="6356350"/>
            <a:chExt cx="482609" cy="274320"/>
          </a:xfrm>
        </p:grpSpPr>
        <p:pic>
          <p:nvPicPr>
            <p:cNvPr id="12" name="Picture 11" descr="iacs.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442646" y="6356350"/>
              <a:ext cx="244154" cy="274320"/>
            </a:xfrm>
            <a:prstGeom prst="rect">
              <a:avLst/>
            </a:prstGeom>
          </p:spPr>
        </p:pic>
        <p:pic>
          <p:nvPicPr>
            <p:cNvPr id="13" name="Picture 12" descr="harvard.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686800" y="6356350"/>
              <a:ext cx="238455" cy="274320"/>
            </a:xfrm>
            <a:prstGeom prst="rect">
              <a:avLst/>
            </a:prstGeom>
          </p:spPr>
        </p:pic>
      </p:grpSp>
    </p:spTree>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9144000" y="6400800"/>
            <a:ext cx="2844800" cy="365125"/>
          </a:xfrm>
        </p:spPr>
        <p:txBody>
          <a:bodyPr/>
          <a:lstStyle/>
          <a:p>
            <a:fld id="{8C616E8F-BF65-1643-9F00-FF84D0665BC6}" type="slidenum">
              <a:rPr lang="en-US" smtClean="0"/>
              <a:t>‹#›</a:t>
            </a:fld>
            <a:endParaRPr lang="en-US"/>
          </a:p>
        </p:txBody>
      </p:sp>
      <p:sp>
        <p:nvSpPr>
          <p:cNvPr id="8" name="TextBox 7"/>
          <p:cNvSpPr txBox="1"/>
          <p:nvPr/>
        </p:nvSpPr>
        <p:spPr>
          <a:xfrm>
            <a:off x="5257800" y="6400800"/>
            <a:ext cx="1803699" cy="261610"/>
          </a:xfrm>
          <a:prstGeom prst="rect">
            <a:avLst/>
          </a:prstGeom>
          <a:noFill/>
        </p:spPr>
        <p:txBody>
          <a:bodyPr wrap="none" rtlCol="0">
            <a:spAutoFit/>
          </a:bodyPr>
          <a:lstStyle/>
          <a:p>
            <a:r>
              <a:rPr lang="en-US" sz="1100" cap="small" baseline="0" dirty="0">
                <a:solidFill>
                  <a:schemeClr val="tx1">
                    <a:lumMod val="50000"/>
                    <a:lumOff val="50000"/>
                  </a:schemeClr>
                </a:solidFill>
                <a:latin typeface="Karla" charset="0"/>
                <a:ea typeface="Karla" charset="0"/>
                <a:cs typeface="Karla" charset="0"/>
              </a:rPr>
              <a:t>CS109A, Protopapas, Rader</a:t>
            </a:r>
          </a:p>
        </p:txBody>
      </p:sp>
      <p:grpSp>
        <p:nvGrpSpPr>
          <p:cNvPr id="9" name="Group 8"/>
          <p:cNvGrpSpPr>
            <a:grpSpLocks noChangeAspect="1"/>
          </p:cNvGrpSpPr>
          <p:nvPr/>
        </p:nvGrpSpPr>
        <p:grpSpPr>
          <a:xfrm>
            <a:off x="457200" y="6400800"/>
            <a:ext cx="487418" cy="274320"/>
            <a:chOff x="8442646" y="6356350"/>
            <a:chExt cx="482609" cy="274320"/>
          </a:xfrm>
        </p:grpSpPr>
        <p:pic>
          <p:nvPicPr>
            <p:cNvPr id="10" name="Picture 9" descr="iacs.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442646" y="6356350"/>
              <a:ext cx="244154" cy="274320"/>
            </a:xfrm>
            <a:prstGeom prst="rect">
              <a:avLst/>
            </a:prstGeom>
          </p:spPr>
        </p:pic>
        <p:pic>
          <p:nvPicPr>
            <p:cNvPr id="11" name="Picture 10" descr="harvard.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686800" y="6356350"/>
              <a:ext cx="238455" cy="274320"/>
            </a:xfrm>
            <a:prstGeom prst="rect">
              <a:avLst/>
            </a:prstGeom>
          </p:spPr>
        </p:pic>
      </p:grpSp>
    </p:spTree>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1"/>
            <a:ext cx="4011084"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3"/>
            <a:ext cx="681566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3" y="1435103"/>
            <a:ext cx="4011084" cy="4691063"/>
          </a:xfrm>
          <a:prstGeom prst="rect">
            <a:avLst/>
          </a:prstGeom>
        </p:spPr>
        <p:txBody>
          <a:bodyPr/>
          <a:lstStyle>
            <a:lvl1pPr marL="0" indent="0">
              <a:buNone/>
              <a:defRPr sz="1400"/>
            </a:lvl1pPr>
            <a:lvl2pPr marL="457182" indent="0">
              <a:buNone/>
              <a:defRPr sz="1200"/>
            </a:lvl2pPr>
            <a:lvl3pPr marL="914364" indent="0">
              <a:buNone/>
              <a:defRPr sz="1000"/>
            </a:lvl3pPr>
            <a:lvl4pPr marL="1371545" indent="0">
              <a:buNone/>
              <a:defRPr sz="900"/>
            </a:lvl4pPr>
            <a:lvl5pPr marL="1828727" indent="0">
              <a:buNone/>
              <a:defRPr sz="900"/>
            </a:lvl5pPr>
            <a:lvl6pPr marL="2285909" indent="0">
              <a:buNone/>
              <a:defRPr sz="900"/>
            </a:lvl6pPr>
            <a:lvl7pPr marL="2743091" indent="0">
              <a:buNone/>
              <a:defRPr sz="900"/>
            </a:lvl7pPr>
            <a:lvl8pPr marL="3200272" indent="0">
              <a:buNone/>
              <a:defRPr sz="900"/>
            </a:lvl8pPr>
            <a:lvl9pPr marL="3657454"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616E8F-BF65-1643-9F00-FF84D0665BC6}" type="slidenum">
              <a:rPr lang="en-US" smtClean="0"/>
              <a:t>‹#›</a:t>
            </a:fld>
            <a:endParaRPr lang="en-US"/>
          </a:p>
        </p:txBody>
      </p:sp>
    </p:spTree>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9F9F9"/>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616E8F-BF65-1643-9F00-FF84D0665BC6}" type="slidenum">
              <a:rPr lang="en-US" smtClean="0"/>
              <a:t>‹#›</a:t>
            </a:fld>
            <a:endParaRPr lang="en-US"/>
          </a:p>
        </p:txBody>
      </p:sp>
    </p:spTree>
    <p:extLst>
      <p:ext uri="{BB962C8B-B14F-4D97-AF65-F5344CB8AC3E}">
        <p14:creationId xmlns:p14="http://schemas.microsoft.com/office/powerpoint/2010/main" val="1251616740"/>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Lst>
  <p:hf hdr="0" ftr="0" dt="0"/>
  <p:txStyles>
    <p:titleStyle>
      <a:lvl1pPr algn="ctr" defTabSz="457182" rtl="0" eaLnBrk="1" latinLnBrk="0" hangingPunct="1">
        <a:spcBef>
          <a:spcPct val="0"/>
        </a:spcBef>
        <a:buNone/>
        <a:defRPr sz="3200" kern="1200" baseline="0">
          <a:solidFill>
            <a:schemeClr val="tx1"/>
          </a:solidFill>
          <a:latin typeface="Karla"/>
          <a:ea typeface="+mj-ea"/>
          <a:cs typeface="Karla"/>
        </a:defRPr>
      </a:lvl1pPr>
    </p:titleStyle>
    <p:bodyStyle>
      <a:lvl1pPr marL="342887" indent="-342887" algn="l" defTabSz="457182" rtl="0" eaLnBrk="1" latinLnBrk="0" hangingPunct="1">
        <a:spcBef>
          <a:spcPct val="20000"/>
        </a:spcBef>
        <a:buFont typeface="Arial"/>
        <a:buChar char="•"/>
        <a:defRPr sz="3200" kern="1200">
          <a:solidFill>
            <a:schemeClr val="tx1"/>
          </a:solidFill>
          <a:latin typeface="+mn-lt"/>
          <a:ea typeface="+mn-ea"/>
          <a:cs typeface="+mn-cs"/>
        </a:defRPr>
      </a:lvl1pPr>
      <a:lvl2pPr marL="742920" indent="-285738" algn="l" defTabSz="457182" rtl="0" eaLnBrk="1" latinLnBrk="0" hangingPunct="1">
        <a:spcBef>
          <a:spcPct val="20000"/>
        </a:spcBef>
        <a:buFont typeface="Arial"/>
        <a:buChar char="–"/>
        <a:defRPr sz="2800" kern="1200">
          <a:solidFill>
            <a:schemeClr val="tx1"/>
          </a:solidFill>
          <a:latin typeface="+mn-lt"/>
          <a:ea typeface="+mn-ea"/>
          <a:cs typeface="+mn-cs"/>
        </a:defRPr>
      </a:lvl2pPr>
      <a:lvl3pPr marL="1142954" indent="-228590" algn="l" defTabSz="457182" rtl="0" eaLnBrk="1" latinLnBrk="0" hangingPunct="1">
        <a:spcBef>
          <a:spcPct val="20000"/>
        </a:spcBef>
        <a:buFont typeface="Arial"/>
        <a:buChar char="•"/>
        <a:defRPr sz="2400" kern="1200">
          <a:solidFill>
            <a:schemeClr val="tx1"/>
          </a:solidFill>
          <a:latin typeface="+mn-lt"/>
          <a:ea typeface="+mn-ea"/>
          <a:cs typeface="+mn-cs"/>
        </a:defRPr>
      </a:lvl3pPr>
      <a:lvl4pPr marL="1600136" indent="-228590" algn="l" defTabSz="457182" rtl="0" eaLnBrk="1" latinLnBrk="0" hangingPunct="1">
        <a:spcBef>
          <a:spcPct val="20000"/>
        </a:spcBef>
        <a:buFont typeface="Arial"/>
        <a:buChar char="–"/>
        <a:defRPr sz="2000" kern="1200">
          <a:solidFill>
            <a:schemeClr val="tx1"/>
          </a:solidFill>
          <a:latin typeface="+mn-lt"/>
          <a:ea typeface="+mn-ea"/>
          <a:cs typeface="+mn-cs"/>
        </a:defRPr>
      </a:lvl4pPr>
      <a:lvl5pPr marL="2057317" indent="-228590" algn="l" defTabSz="457182" rtl="0" eaLnBrk="1" latinLnBrk="0" hangingPunct="1">
        <a:spcBef>
          <a:spcPct val="20000"/>
        </a:spcBef>
        <a:buFont typeface="Arial"/>
        <a:buChar char="»"/>
        <a:defRPr sz="2000" kern="1200">
          <a:solidFill>
            <a:schemeClr val="tx1"/>
          </a:solidFill>
          <a:latin typeface="+mn-lt"/>
          <a:ea typeface="+mn-ea"/>
          <a:cs typeface="+mn-cs"/>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2" rtl="0" eaLnBrk="1" latinLnBrk="0" hangingPunct="1">
        <a:defRPr sz="1800" kern="1200">
          <a:solidFill>
            <a:schemeClr val="tx1"/>
          </a:solidFill>
          <a:latin typeface="+mn-lt"/>
          <a:ea typeface="+mn-ea"/>
          <a:cs typeface="+mn-cs"/>
        </a:defRPr>
      </a:lvl1pPr>
      <a:lvl2pPr marL="457182" algn="l" defTabSz="457182" rtl="0" eaLnBrk="1" latinLnBrk="0" hangingPunct="1">
        <a:defRPr sz="1800" kern="1200">
          <a:solidFill>
            <a:schemeClr val="tx1"/>
          </a:solidFill>
          <a:latin typeface="+mn-lt"/>
          <a:ea typeface="+mn-ea"/>
          <a:cs typeface="+mn-cs"/>
        </a:defRPr>
      </a:lvl2pPr>
      <a:lvl3pPr marL="914364" algn="l" defTabSz="457182" rtl="0" eaLnBrk="1" latinLnBrk="0" hangingPunct="1">
        <a:defRPr sz="1800" kern="1200">
          <a:solidFill>
            <a:schemeClr val="tx1"/>
          </a:solidFill>
          <a:latin typeface="+mn-lt"/>
          <a:ea typeface="+mn-ea"/>
          <a:cs typeface="+mn-cs"/>
        </a:defRPr>
      </a:lvl3pPr>
      <a:lvl4pPr marL="1371545" algn="l" defTabSz="457182" rtl="0" eaLnBrk="1" latinLnBrk="0" hangingPunct="1">
        <a:defRPr sz="1800" kern="1200">
          <a:solidFill>
            <a:schemeClr val="tx1"/>
          </a:solidFill>
          <a:latin typeface="+mn-lt"/>
          <a:ea typeface="+mn-ea"/>
          <a:cs typeface="+mn-cs"/>
        </a:defRPr>
      </a:lvl4pPr>
      <a:lvl5pPr marL="1828727" algn="l" defTabSz="457182" rtl="0" eaLnBrk="1" latinLnBrk="0" hangingPunct="1">
        <a:defRPr sz="1800" kern="1200">
          <a:solidFill>
            <a:schemeClr val="tx1"/>
          </a:solidFill>
          <a:latin typeface="+mn-lt"/>
          <a:ea typeface="+mn-ea"/>
          <a:cs typeface="+mn-cs"/>
        </a:defRPr>
      </a:lvl5pPr>
      <a:lvl6pPr marL="2285909" algn="l" defTabSz="457182" rtl="0" eaLnBrk="1" latinLnBrk="0" hangingPunct="1">
        <a:defRPr sz="1800" kern="1200">
          <a:solidFill>
            <a:schemeClr val="tx1"/>
          </a:solidFill>
          <a:latin typeface="+mn-lt"/>
          <a:ea typeface="+mn-ea"/>
          <a:cs typeface="+mn-cs"/>
        </a:defRPr>
      </a:lvl6pPr>
      <a:lvl7pPr marL="2743091" algn="l" defTabSz="457182" rtl="0" eaLnBrk="1" latinLnBrk="0" hangingPunct="1">
        <a:defRPr sz="1800" kern="1200">
          <a:solidFill>
            <a:schemeClr val="tx1"/>
          </a:solidFill>
          <a:latin typeface="+mn-lt"/>
          <a:ea typeface="+mn-ea"/>
          <a:cs typeface="+mn-cs"/>
        </a:defRPr>
      </a:lvl7pPr>
      <a:lvl8pPr marL="3200272" algn="l" defTabSz="457182" rtl="0" eaLnBrk="1" latinLnBrk="0" hangingPunct="1">
        <a:defRPr sz="1800" kern="1200">
          <a:solidFill>
            <a:schemeClr val="tx1"/>
          </a:solidFill>
          <a:latin typeface="+mn-lt"/>
          <a:ea typeface="+mn-ea"/>
          <a:cs typeface="+mn-cs"/>
        </a:defRPr>
      </a:lvl8pPr>
      <a:lvl9pPr marL="3657454" algn="l" defTabSz="457182"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1.tif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Lecture 23: AB Testing</a:t>
            </a:r>
          </a:p>
        </p:txBody>
      </p:sp>
    </p:spTree>
    <p:extLst>
      <p:ext uri="{BB962C8B-B14F-4D97-AF65-F5344CB8AC3E}">
        <p14:creationId xmlns:p14="http://schemas.microsoft.com/office/powerpoint/2010/main" val="19320161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Assigning subject to treatments</a:t>
            </a:r>
            <a:endParaRPr lang="en-US" dirty="0">
              <a:effectLst/>
            </a:endParaRPr>
          </a:p>
        </p:txBody>
      </p:sp>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932496" y="983807"/>
            <a:ext cx="10327008" cy="5253707"/>
          </a:xfrm>
        </p:spPr>
        <p:txBody>
          <a:bodyPr/>
          <a:lstStyle/>
          <a:p>
            <a:r>
              <a:rPr lang="en-US" sz="2600" dirty="0"/>
              <a:t>In order to balance confounders, the subjects must be properly randomly assigned to the treatment groups, and sufficient enough sample sizes need to be used.</a:t>
            </a:r>
            <a:endParaRPr lang="en-US" sz="900" dirty="0"/>
          </a:p>
          <a:p>
            <a:endParaRPr lang="en-US" sz="900" dirty="0"/>
          </a:p>
          <a:p>
            <a:r>
              <a:rPr lang="en-US" sz="2600" dirty="0"/>
              <a:t>For a CRD with 2 treatment arms, how can this randomization be performed via a computer? </a:t>
            </a:r>
            <a:endParaRPr lang="en-US" dirty="0"/>
          </a:p>
          <a:p>
            <a:endParaRPr lang="en-US" sz="900" dirty="0"/>
          </a:p>
          <a:p>
            <a:r>
              <a:rPr lang="en-US" sz="2600" dirty="0"/>
              <a:t>You can just sample </a:t>
            </a:r>
            <a:r>
              <a:rPr lang="en-US" sz="2600" i="1" dirty="0"/>
              <a:t>n</a:t>
            </a:r>
            <a:r>
              <a:rPr lang="en-US" sz="2600" dirty="0"/>
              <a:t>/2 numbers from the values 1, 2, ..., </a:t>
            </a:r>
            <a:r>
              <a:rPr lang="en-US" sz="2600" i="1" dirty="0"/>
              <a:t>n</a:t>
            </a:r>
            <a:r>
              <a:rPr lang="en-US" sz="2600" dirty="0"/>
              <a:t> without replacement and assign those individuals (in a list) to treatment group </a:t>
            </a:r>
            <a:r>
              <a:rPr lang="en-US" sz="2600" i="1" dirty="0"/>
              <a:t>A</a:t>
            </a:r>
            <a:r>
              <a:rPr lang="en-US" sz="2600" dirty="0"/>
              <a:t>, and the rest to treatments group </a:t>
            </a:r>
            <a:r>
              <a:rPr lang="en-US" sz="2600" i="1" dirty="0"/>
              <a:t>B</a:t>
            </a:r>
            <a:r>
              <a:rPr lang="en-US" sz="2600" dirty="0"/>
              <a:t>.  This is equivalent to sorting the list of numbers, with the first half going to treatment </a:t>
            </a:r>
            <a:r>
              <a:rPr lang="en-US" sz="2600" i="1" dirty="0"/>
              <a:t>A</a:t>
            </a:r>
            <a:r>
              <a:rPr lang="en-US" sz="2600" dirty="0"/>
              <a:t> and the rest going to treatment </a:t>
            </a:r>
            <a:r>
              <a:rPr lang="en-US" sz="2600" i="1" dirty="0"/>
              <a:t>B</a:t>
            </a:r>
            <a:r>
              <a:rPr lang="en-US" sz="2600" dirty="0"/>
              <a:t>.</a:t>
            </a:r>
          </a:p>
          <a:p>
            <a:endParaRPr lang="en-US" sz="900" dirty="0"/>
          </a:p>
          <a:p>
            <a:r>
              <a:rPr lang="en-US" sz="2600" dirty="0"/>
              <a:t>This is just like a 50-50 test-train split!	</a:t>
            </a:r>
            <a:endParaRPr lang="en-US" sz="2600" dirty="0">
              <a:effectLst/>
            </a:endParaRPr>
          </a:p>
        </p:txBody>
      </p:sp>
      <p:sp>
        <p:nvSpPr>
          <p:cNvPr id="5" name="Slide Number Placeholder 4"/>
          <p:cNvSpPr>
            <a:spLocks noGrp="1"/>
          </p:cNvSpPr>
          <p:nvPr>
            <p:ph type="sldNum" sz="quarter" idx="12"/>
          </p:nvPr>
        </p:nvSpPr>
        <p:spPr/>
        <p:txBody>
          <a:bodyPr/>
          <a:lstStyle/>
          <a:p>
            <a:fld id="{47445CB2-BF6F-6E49-AC61-7BDDE2E02F5B}" type="slidenum">
              <a:rPr lang="en-US" smtClean="0"/>
              <a:t>10</a:t>
            </a:fld>
            <a:endParaRPr lang="en-US"/>
          </a:p>
        </p:txBody>
      </p:sp>
    </p:spTree>
    <p:extLst>
      <p:ext uri="{BB962C8B-B14F-4D97-AF65-F5344CB8AC3E}">
        <p14:creationId xmlns:p14="http://schemas.microsoft.com/office/powerpoint/2010/main" val="3859439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a:t>t</a:t>
            </a:r>
            <a:r>
              <a:rPr lang="en-US" dirty="0"/>
              <a:t>-tests, binomial </a:t>
            </a:r>
            <a:r>
              <a:rPr lang="en-US" i="1" dirty="0"/>
              <a:t>z</a:t>
            </a:r>
            <a:r>
              <a:rPr lang="en-US" dirty="0"/>
              <a:t>-test, fisher exact test, oh my!</a:t>
            </a:r>
          </a:p>
        </p:txBody>
      </p:sp>
      <p:sp>
        <p:nvSpPr>
          <p:cNvPr id="3" name="Slide Number Placeholder 2"/>
          <p:cNvSpPr>
            <a:spLocks noGrp="1"/>
          </p:cNvSpPr>
          <p:nvPr>
            <p:ph type="sldNum" sz="quarter" idx="12"/>
          </p:nvPr>
        </p:nvSpPr>
        <p:spPr/>
        <p:txBody>
          <a:bodyPr/>
          <a:lstStyle/>
          <a:p>
            <a:fld id="{47445CB2-BF6F-6E49-AC61-7BDDE2E02F5B}" type="slidenum">
              <a:rPr lang="en-US" smtClean="0"/>
              <a:t>11</a:t>
            </a:fld>
            <a:endParaRPr lang="en-US"/>
          </a:p>
        </p:txBody>
      </p:sp>
    </p:spTree>
    <p:extLst>
      <p:ext uri="{BB962C8B-B14F-4D97-AF65-F5344CB8AC3E}">
        <p14:creationId xmlns:p14="http://schemas.microsoft.com/office/powerpoint/2010/main" val="8867611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Analyzing the results</a:t>
            </a:r>
            <a:endParaRPr lang="en-US" dirty="0">
              <a:effectLst/>
            </a:endParaRPr>
          </a:p>
        </p:txBody>
      </p:sp>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833415" y="1177758"/>
            <a:ext cx="10327008" cy="5130445"/>
          </a:xfrm>
        </p:spPr>
        <p:txBody>
          <a:bodyPr/>
          <a:lstStyle/>
          <a:p>
            <a:r>
              <a:rPr lang="en-US" sz="2800" dirty="0"/>
              <a:t>Just like in statistical/machine learning, the analysis of results for any experiment depends on the form of the response variable (categorical vs. quantitative), but also depends on the design of the experiment.</a:t>
            </a:r>
          </a:p>
          <a:p>
            <a:r>
              <a:rPr lang="en-US" sz="2800" dirty="0"/>
              <a:t>			    </a:t>
            </a:r>
          </a:p>
          <a:p>
            <a:r>
              <a:rPr lang="en-US" sz="2800" dirty="0"/>
              <a:t>For </a:t>
            </a:r>
            <a:r>
              <a:rPr lang="en-US" sz="2800" i="1" dirty="0"/>
              <a:t>AB</a:t>
            </a:r>
            <a:r>
              <a:rPr lang="en-US" sz="2800" dirty="0"/>
              <a:t>-testing (classically called a 2-arm CRD), this ends up just being a 2-group comparison procedure, and depends on the form of the response variable (aka, if </a:t>
            </a:r>
            <a:r>
              <a:rPr lang="en-US" sz="2800" i="1" dirty="0"/>
              <a:t>Y</a:t>
            </a:r>
            <a:r>
              <a:rPr lang="en-US" sz="2800" dirty="0"/>
              <a:t> is binary, categorical, or quantitative).</a:t>
            </a:r>
            <a:endParaRPr lang="en-US" sz="2800" dirty="0">
              <a:effectLst/>
            </a:endParaRPr>
          </a:p>
        </p:txBody>
      </p:sp>
      <p:sp>
        <p:nvSpPr>
          <p:cNvPr id="5" name="Slide Number Placeholder 4"/>
          <p:cNvSpPr>
            <a:spLocks noGrp="1"/>
          </p:cNvSpPr>
          <p:nvPr>
            <p:ph type="sldNum" sz="quarter" idx="12"/>
          </p:nvPr>
        </p:nvSpPr>
        <p:spPr/>
        <p:txBody>
          <a:bodyPr/>
          <a:lstStyle/>
          <a:p>
            <a:fld id="{47445CB2-BF6F-6E49-AC61-7BDDE2E02F5B}" type="slidenum">
              <a:rPr lang="en-US" smtClean="0"/>
              <a:t>12</a:t>
            </a:fld>
            <a:endParaRPr lang="en-US"/>
          </a:p>
        </p:txBody>
      </p:sp>
    </p:spTree>
    <p:extLst>
      <p:ext uri="{BB962C8B-B14F-4D97-AF65-F5344CB8AC3E}">
        <p14:creationId xmlns:p14="http://schemas.microsoft.com/office/powerpoint/2010/main" val="39915191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Analyzing the results (cont.)</a:t>
            </a:r>
            <a:endParaRPr lang="en-US" dirty="0">
              <a:effectLst/>
            </a:endParaRPr>
          </a:p>
        </p:txBody>
      </p:sp>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833415" y="1177758"/>
            <a:ext cx="10327008" cy="5130445"/>
          </a:xfrm>
        </p:spPr>
        <p:txBody>
          <a:bodyPr/>
          <a:lstStyle/>
          <a:p>
            <a:r>
              <a:rPr lang="en-US" sz="2800" dirty="0"/>
              <a:t>For those of you who have taken Stat 100/101/102/104/111/139:</a:t>
            </a:r>
          </a:p>
          <a:p>
            <a:br>
              <a:rPr lang="en-US" sz="2800" dirty="0"/>
            </a:br>
            <a:r>
              <a:rPr lang="en-US" sz="2800" dirty="0"/>
              <a:t>If the response is quantitative, what is the classical approach to determining if the means are different in 2 independent groups? </a:t>
            </a:r>
          </a:p>
          <a:p>
            <a:pPr marL="342900" indent="-342900">
              <a:buFont typeface="Arial" panose="020B0604020202020204" pitchFamily="34" charset="0"/>
              <a:buChar char="•"/>
            </a:pPr>
            <a:r>
              <a:rPr lang="en-US" sz="2800" dirty="0"/>
              <a:t>a 2-sample </a:t>
            </a:r>
            <a:r>
              <a:rPr lang="en-US" sz="2800" i="1" dirty="0"/>
              <a:t>t</a:t>
            </a:r>
            <a:r>
              <a:rPr lang="en-US" sz="2800" dirty="0"/>
              <a:t>-test for means</a:t>
            </a:r>
          </a:p>
          <a:p>
            <a:endParaRPr lang="en-US" sz="2800" dirty="0"/>
          </a:p>
          <a:p>
            <a:r>
              <a:rPr lang="en-US" sz="2800" dirty="0"/>
              <a:t>If the proportions of successes are different in 2 independent groups? </a:t>
            </a:r>
          </a:p>
          <a:p>
            <a:pPr marL="457200" indent="-457200">
              <a:buFont typeface="Arial" panose="020B0604020202020204" pitchFamily="34" charset="0"/>
              <a:buChar char="•"/>
            </a:pPr>
            <a:r>
              <a:rPr lang="en-US" sz="2800" dirty="0"/>
              <a:t>a 2-sample </a:t>
            </a:r>
            <a:r>
              <a:rPr lang="en-US" sz="2800" i="1" dirty="0"/>
              <a:t>z</a:t>
            </a:r>
            <a:r>
              <a:rPr lang="en-US" sz="2800" dirty="0"/>
              <a:t>-test for proportions</a:t>
            </a:r>
          </a:p>
          <a:p>
            <a:endParaRPr lang="en-US" sz="2800" dirty="0">
              <a:effectLst/>
            </a:endParaRPr>
          </a:p>
        </p:txBody>
      </p:sp>
      <p:sp>
        <p:nvSpPr>
          <p:cNvPr id="5" name="Slide Number Placeholder 4"/>
          <p:cNvSpPr>
            <a:spLocks noGrp="1"/>
          </p:cNvSpPr>
          <p:nvPr>
            <p:ph type="sldNum" sz="quarter" idx="12"/>
          </p:nvPr>
        </p:nvSpPr>
        <p:spPr/>
        <p:txBody>
          <a:bodyPr/>
          <a:lstStyle/>
          <a:p>
            <a:fld id="{47445CB2-BF6F-6E49-AC61-7BDDE2E02F5B}" type="slidenum">
              <a:rPr lang="en-US" smtClean="0"/>
              <a:t>13</a:t>
            </a:fld>
            <a:endParaRPr lang="en-US"/>
          </a:p>
        </p:txBody>
      </p:sp>
    </p:spTree>
    <p:extLst>
      <p:ext uri="{BB962C8B-B14F-4D97-AF65-F5344CB8AC3E}">
        <p14:creationId xmlns:p14="http://schemas.microsoft.com/office/powerpoint/2010/main" val="1385057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2-sample </a:t>
            </a:r>
            <a:r>
              <a:rPr lang="en-US" i="1" dirty="0"/>
              <a:t>t</a:t>
            </a:r>
            <a:r>
              <a:rPr lang="en-US" dirty="0"/>
              <a:t>-test</a:t>
            </a:r>
            <a:endParaRPr lang="en-US" dirty="0">
              <a:effectLst/>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881743" y="1177758"/>
                <a:ext cx="10091057" cy="5130445"/>
              </a:xfrm>
            </p:spPr>
            <p:txBody>
              <a:bodyPr/>
              <a:lstStyle/>
              <a:p>
                <a:r>
                  <a:rPr lang="en-US" dirty="0"/>
                  <a:t>Formally, the 2-sample </a:t>
                </a:r>
                <a:r>
                  <a:rPr lang="en-US" i="1" dirty="0"/>
                  <a:t>t</a:t>
                </a:r>
                <a:r>
                  <a:rPr lang="en-US" dirty="0"/>
                  <a:t>-test for the mean difference between 2 treatment groups is: </a:t>
                </a: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𝐻</m:t>
                        </m:r>
                      </m:e>
                      <m:sub>
                        <m:r>
                          <a:rPr lang="en-US" i="1">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𝜇</m:t>
                        </m:r>
                      </m:e>
                      <m:sub>
                        <m:r>
                          <a:rPr lang="en-US" i="1">
                            <a:latin typeface="Cambria Math" panose="02040503050406030204" pitchFamily="18" charset="0"/>
                          </a:rPr>
                          <m:t>𝐴</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𝜇</m:t>
                        </m:r>
                      </m:e>
                      <m:sub>
                        <m:r>
                          <a:rPr lang="en-US" i="1">
                            <a:latin typeface="Cambria Math" panose="02040503050406030204" pitchFamily="18" charset="0"/>
                          </a:rPr>
                          <m:t>𝐵</m:t>
                        </m:r>
                      </m:sub>
                    </m:sSub>
                  </m:oMath>
                </a14:m>
                <a:r>
                  <a:rPr lang="en-US" dirty="0"/>
                  <a:t> vs.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𝐻</m:t>
                        </m:r>
                      </m:e>
                      <m:sub>
                        <m:r>
                          <a:rPr lang="en-US" i="1">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𝜇</m:t>
                        </m:r>
                      </m:e>
                      <m:sub>
                        <m:r>
                          <a:rPr lang="en-US" i="1">
                            <a:latin typeface="Cambria Math" panose="02040503050406030204" pitchFamily="18" charset="0"/>
                          </a:rPr>
                          <m:t>𝐴</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𝜇</m:t>
                        </m:r>
                      </m:e>
                      <m:sub>
                        <m:r>
                          <a:rPr lang="en-US" i="1">
                            <a:latin typeface="Cambria Math" panose="02040503050406030204" pitchFamily="18" charset="0"/>
                          </a:rPr>
                          <m:t>𝐵</m:t>
                        </m:r>
                      </m:sub>
                    </m:sSub>
                  </m:oMath>
                </a14:m>
                <a:r>
                  <a:rPr lang="en-US" dirty="0"/>
                  <a:t> </a:t>
                </a:r>
              </a:p>
              <a:p>
                <a:endParaRPr lang="en-US" dirty="0"/>
              </a:p>
              <a:p>
                <a:endParaRPr lang="en-US" dirty="0"/>
              </a:p>
              <a:p>
                <a:endParaRPr lang="en-US" dirty="0"/>
              </a:p>
              <a:p>
                <a:endParaRPr lang="en-US" dirty="0"/>
              </a:p>
              <a:p>
                <a:endParaRPr lang="en-US" sz="900" dirty="0"/>
              </a:p>
              <a:p>
                <a:r>
                  <a:rPr lang="en-US" dirty="0"/>
                  <a:t>The </a:t>
                </a:r>
                <a:r>
                  <a:rPr lang="en-US" i="1" dirty="0"/>
                  <a:t>p</a:t>
                </a:r>
                <a:r>
                  <a:rPr lang="en-US" dirty="0"/>
                  <a:t>-value can then be calculated based on a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min</m:t>
                            </m:r>
                          </m:fName>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𝐴</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𝐵</m:t>
                                    </m:r>
                                  </m:sub>
                                </m:sSub>
                              </m:e>
                            </m:d>
                          </m:e>
                        </m:func>
                        <m:r>
                          <a:rPr lang="en-US" b="0" i="1" smtClean="0">
                            <a:latin typeface="Cambria Math" panose="02040503050406030204" pitchFamily="18" charset="0"/>
                          </a:rPr>
                          <m:t>−1</m:t>
                        </m:r>
                      </m:sub>
                    </m:sSub>
                  </m:oMath>
                </a14:m>
                <a:r>
                  <a:rPr lang="en-US" dirty="0"/>
                  <a:t> distribution. </a:t>
                </a:r>
              </a:p>
              <a:p>
                <a:r>
                  <a:rPr lang="en-US" dirty="0"/>
                  <a:t>The assumptions for this test include (</a:t>
                </a:r>
                <a:r>
                  <a:rPr lang="en-US" dirty="0" err="1"/>
                  <a:t>i</a:t>
                </a:r>
                <a:r>
                  <a:rPr lang="en-US" dirty="0"/>
                  <a:t>) independent observations and </a:t>
                </a:r>
                <a:br>
                  <a:rPr lang="en-US" dirty="0"/>
                </a:br>
                <a:r>
                  <a:rPr lang="en-US" dirty="0"/>
                  <a:t>(ii) normally distributed responses within each group (or sufficiently large sample size). </a:t>
                </a:r>
                <a:endParaRPr lang="en-US" dirty="0">
                  <a:effectLst/>
                </a:endParaRPr>
              </a:p>
            </p:txBody>
          </p:sp>
        </mc:Choice>
        <mc:Fallback xmlns="">
          <p:sp>
            <p:nvSpPr>
              <p:cNvPr id="3" name="Content Placeholder 2">
                <a:extLst>
                  <a:ext uri="{FF2B5EF4-FFF2-40B4-BE49-F238E27FC236}">
                    <a16:creationId xmlns:a16="http://schemas.microsoft.com/office/drawing/2014/main" id="{A1483873-9D99-1A48-AA62-2E340E100769}"/>
                  </a:ext>
                </a:extLst>
              </p:cNvPr>
              <p:cNvSpPr>
                <a:spLocks noGrp="1" noRot="1" noChangeAspect="1" noMove="1" noResize="1" noEditPoints="1" noAdjustHandles="1" noChangeArrowheads="1" noChangeShapeType="1" noTextEdit="1"/>
              </p:cNvSpPr>
              <p:nvPr>
                <p:ph idx="1"/>
              </p:nvPr>
            </p:nvSpPr>
            <p:spPr>
              <a:xfrm>
                <a:off x="881743" y="1177758"/>
                <a:ext cx="10091057" cy="5130445"/>
              </a:xfrm>
              <a:blipFill>
                <a:blip r:embed="rId2"/>
                <a:stretch>
                  <a:fillRect l="-879" t="-98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14</a:t>
            </a:fld>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6B3939E-594F-1849-ABD3-FCC865231A75}"/>
                  </a:ext>
                </a:extLst>
              </p:cNvPr>
              <p:cNvSpPr txBox="1"/>
              <p:nvPr/>
            </p:nvSpPr>
            <p:spPr>
              <a:xfrm>
                <a:off x="4523015" y="2498271"/>
                <a:ext cx="2220686" cy="179606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𝑡</m:t>
                      </m:r>
                      <m:r>
                        <a:rPr lang="en-US" sz="2800" b="0" i="1" smtClean="0">
                          <a:latin typeface="Cambria Math" panose="02040503050406030204" pitchFamily="18" charset="0"/>
                        </a:rPr>
                        <m:t>=</m:t>
                      </m:r>
                      <m:f>
                        <m:fPr>
                          <m:ctrlPr>
                            <a:rPr lang="en-US" sz="2800" b="0" i="1" smtClean="0">
                              <a:latin typeface="Cambria Math" panose="02040503050406030204" pitchFamily="18" charset="0"/>
                            </a:rPr>
                          </m:ctrlPr>
                        </m:fPr>
                        <m:num>
                          <m:sSub>
                            <m:sSubPr>
                              <m:ctrlPr>
                                <a:rPr lang="en-US" sz="2800" i="1">
                                  <a:latin typeface="Cambria Math" panose="02040503050406030204" pitchFamily="18" charset="0"/>
                                </a:rPr>
                              </m:ctrlPr>
                            </m:sSubPr>
                            <m:e>
                              <m:acc>
                                <m:accPr>
                                  <m:chr m:val="̅"/>
                                  <m:ctrlPr>
                                    <a:rPr lang="en-US" sz="2800" i="1">
                                      <a:latin typeface="Cambria Math" panose="02040503050406030204" pitchFamily="18" charset="0"/>
                                    </a:rPr>
                                  </m:ctrlPr>
                                </m:accPr>
                                <m:e>
                                  <m:r>
                                    <a:rPr lang="en-US" sz="2800" i="1">
                                      <a:latin typeface="Cambria Math" panose="02040503050406030204" pitchFamily="18" charset="0"/>
                                    </a:rPr>
                                    <m:t>𝑌</m:t>
                                  </m:r>
                                </m:e>
                              </m:acc>
                            </m:e>
                            <m:sub>
                              <m:r>
                                <a:rPr lang="en-US" sz="2800" i="1">
                                  <a:latin typeface="Cambria Math" panose="02040503050406030204" pitchFamily="18" charset="0"/>
                                </a:rPr>
                                <m:t>𝐴</m:t>
                              </m:r>
                            </m:sub>
                          </m:sSub>
                          <m:r>
                            <a:rPr lang="en-US" sz="2800" b="0" i="1" smtClean="0">
                              <a:latin typeface="Cambria Math" panose="02040503050406030204" pitchFamily="18" charset="0"/>
                            </a:rPr>
                            <m:t>−</m:t>
                          </m:r>
                          <m:sSub>
                            <m:sSubPr>
                              <m:ctrlPr>
                                <a:rPr lang="en-US" sz="2800" i="1">
                                  <a:latin typeface="Cambria Math" panose="02040503050406030204" pitchFamily="18" charset="0"/>
                                </a:rPr>
                              </m:ctrlPr>
                            </m:sSubPr>
                            <m:e>
                              <m:acc>
                                <m:accPr>
                                  <m:chr m:val="̅"/>
                                  <m:ctrlPr>
                                    <a:rPr lang="en-US" sz="2800" i="1">
                                      <a:latin typeface="Cambria Math" panose="02040503050406030204" pitchFamily="18" charset="0"/>
                                    </a:rPr>
                                  </m:ctrlPr>
                                </m:accPr>
                                <m:e>
                                  <m:r>
                                    <a:rPr lang="en-US" sz="2800" i="1">
                                      <a:latin typeface="Cambria Math" panose="02040503050406030204" pitchFamily="18" charset="0"/>
                                    </a:rPr>
                                    <m:t>𝑌</m:t>
                                  </m:r>
                                </m:e>
                              </m:acc>
                            </m:e>
                            <m:sub>
                              <m:r>
                                <a:rPr lang="en-US" sz="2800" b="0" i="1" smtClean="0">
                                  <a:latin typeface="Cambria Math" panose="02040503050406030204" pitchFamily="18" charset="0"/>
                                </a:rPr>
                                <m:t>𝐵</m:t>
                              </m:r>
                            </m:sub>
                          </m:sSub>
                        </m:num>
                        <m:den>
                          <m:rad>
                            <m:radPr>
                              <m:degHide m:val="on"/>
                              <m:ctrlPr>
                                <a:rPr lang="en-US" sz="2800" b="0" i="1" smtClean="0">
                                  <a:latin typeface="Cambria Math" panose="02040503050406030204" pitchFamily="18" charset="0"/>
                                </a:rPr>
                              </m:ctrlPr>
                            </m:radPr>
                            <m:deg/>
                            <m:e>
                              <m:f>
                                <m:fPr>
                                  <m:ctrlPr>
                                    <a:rPr lang="en-US" sz="2800" i="1">
                                      <a:latin typeface="Cambria Math" panose="02040503050406030204" pitchFamily="18" charset="0"/>
                                    </a:rPr>
                                  </m:ctrlPr>
                                </m:fPr>
                                <m:num>
                                  <m:sSubSup>
                                    <m:sSubSupPr>
                                      <m:ctrlPr>
                                        <a:rPr lang="en-US" sz="2800" i="1">
                                          <a:latin typeface="Cambria Math" panose="02040503050406030204" pitchFamily="18" charset="0"/>
                                        </a:rPr>
                                      </m:ctrlPr>
                                    </m:sSubSupPr>
                                    <m:e>
                                      <m:r>
                                        <a:rPr lang="en-US" sz="2800" i="1">
                                          <a:latin typeface="Cambria Math" panose="02040503050406030204" pitchFamily="18" charset="0"/>
                                        </a:rPr>
                                        <m:t>𝑆</m:t>
                                      </m:r>
                                    </m:e>
                                    <m:sub>
                                      <m:r>
                                        <a:rPr lang="en-US" sz="2800" i="1">
                                          <a:latin typeface="Cambria Math" panose="02040503050406030204" pitchFamily="18" charset="0"/>
                                        </a:rPr>
                                        <m:t>𝐴</m:t>
                                      </m:r>
                                    </m:sub>
                                    <m:sup>
                                      <m:r>
                                        <a:rPr lang="en-US" sz="2800" i="1">
                                          <a:latin typeface="Cambria Math" panose="02040503050406030204" pitchFamily="18" charset="0"/>
                                        </a:rPr>
                                        <m:t>2</m:t>
                                      </m:r>
                                    </m:sup>
                                  </m:sSubSup>
                                </m:num>
                                <m:den>
                                  <m:sSub>
                                    <m:sSubPr>
                                      <m:ctrlPr>
                                        <a:rPr lang="en-US" sz="2800" i="1">
                                          <a:latin typeface="Cambria Math" panose="02040503050406030204" pitchFamily="18" charset="0"/>
                                        </a:rPr>
                                      </m:ctrlPr>
                                    </m:sSubPr>
                                    <m:e>
                                      <m:r>
                                        <a:rPr lang="en-US" sz="2800" i="1">
                                          <a:latin typeface="Cambria Math" panose="02040503050406030204" pitchFamily="18" charset="0"/>
                                        </a:rPr>
                                        <m:t>𝑛</m:t>
                                      </m:r>
                                    </m:e>
                                    <m:sub>
                                      <m:r>
                                        <a:rPr lang="en-US" sz="2800" i="1">
                                          <a:latin typeface="Cambria Math" panose="02040503050406030204" pitchFamily="18" charset="0"/>
                                        </a:rPr>
                                        <m:t>𝐴</m:t>
                                      </m:r>
                                    </m:sub>
                                  </m:sSub>
                                </m:den>
                              </m:f>
                              <m:r>
                                <a:rPr lang="en-US" sz="2800" b="0" i="1" smtClean="0">
                                  <a:latin typeface="Cambria Math" panose="02040503050406030204" pitchFamily="18" charset="0"/>
                                </a:rPr>
                                <m:t>+</m:t>
                              </m:r>
                              <m:f>
                                <m:fPr>
                                  <m:ctrlPr>
                                    <a:rPr lang="en-US" sz="2800" i="1">
                                      <a:latin typeface="Cambria Math" panose="02040503050406030204" pitchFamily="18" charset="0"/>
                                    </a:rPr>
                                  </m:ctrlPr>
                                </m:fPr>
                                <m:num>
                                  <m:sSubSup>
                                    <m:sSubSupPr>
                                      <m:ctrlPr>
                                        <a:rPr lang="en-US" sz="2800" i="1">
                                          <a:latin typeface="Cambria Math" panose="02040503050406030204" pitchFamily="18" charset="0"/>
                                        </a:rPr>
                                      </m:ctrlPr>
                                    </m:sSubSupPr>
                                    <m:e>
                                      <m:r>
                                        <a:rPr lang="en-US" sz="2800" i="1">
                                          <a:latin typeface="Cambria Math" panose="02040503050406030204" pitchFamily="18" charset="0"/>
                                        </a:rPr>
                                        <m:t>𝑆</m:t>
                                      </m:r>
                                    </m:e>
                                    <m:sub>
                                      <m:r>
                                        <a:rPr lang="en-US" sz="2800" b="0" i="1" smtClean="0">
                                          <a:latin typeface="Cambria Math" panose="02040503050406030204" pitchFamily="18" charset="0"/>
                                        </a:rPr>
                                        <m:t>𝐵</m:t>
                                      </m:r>
                                    </m:sub>
                                    <m:sup>
                                      <m:r>
                                        <a:rPr lang="en-US" sz="2800" i="1">
                                          <a:latin typeface="Cambria Math" panose="02040503050406030204" pitchFamily="18" charset="0"/>
                                        </a:rPr>
                                        <m:t>2</m:t>
                                      </m:r>
                                    </m:sup>
                                  </m:sSubSup>
                                </m:num>
                                <m:den>
                                  <m:sSub>
                                    <m:sSubPr>
                                      <m:ctrlPr>
                                        <a:rPr lang="en-US" sz="2800" i="1">
                                          <a:latin typeface="Cambria Math" panose="02040503050406030204" pitchFamily="18" charset="0"/>
                                        </a:rPr>
                                      </m:ctrlPr>
                                    </m:sSubPr>
                                    <m:e>
                                      <m:r>
                                        <a:rPr lang="en-US" sz="2800" i="1">
                                          <a:latin typeface="Cambria Math" panose="02040503050406030204" pitchFamily="18" charset="0"/>
                                        </a:rPr>
                                        <m:t>𝑛</m:t>
                                      </m:r>
                                    </m:e>
                                    <m:sub>
                                      <m:r>
                                        <a:rPr lang="en-US" sz="2800" b="0" i="1" smtClean="0">
                                          <a:latin typeface="Cambria Math" panose="02040503050406030204" pitchFamily="18" charset="0"/>
                                        </a:rPr>
                                        <m:t>𝐵</m:t>
                                      </m:r>
                                    </m:sub>
                                  </m:sSub>
                                </m:den>
                              </m:f>
                            </m:e>
                          </m:rad>
                        </m:den>
                      </m:f>
                    </m:oMath>
                  </m:oMathPara>
                </a14:m>
                <a:endParaRPr lang="en-US" sz="2800" dirty="0"/>
              </a:p>
            </p:txBody>
          </p:sp>
        </mc:Choice>
        <mc:Fallback xmlns="">
          <p:sp>
            <p:nvSpPr>
              <p:cNvPr id="7" name="TextBox 6">
                <a:extLst>
                  <a:ext uri="{FF2B5EF4-FFF2-40B4-BE49-F238E27FC236}">
                    <a16:creationId xmlns:a16="http://schemas.microsoft.com/office/drawing/2014/main" id="{F6B3939E-594F-1849-ABD3-FCC865231A75}"/>
                  </a:ext>
                </a:extLst>
              </p:cNvPr>
              <p:cNvSpPr txBox="1">
                <a:spLocks noRot="1" noChangeAspect="1" noMove="1" noResize="1" noEditPoints="1" noAdjustHandles="1" noChangeArrowheads="1" noChangeShapeType="1" noTextEdit="1"/>
              </p:cNvSpPr>
              <p:nvPr/>
            </p:nvSpPr>
            <p:spPr>
              <a:xfrm>
                <a:off x="4523015" y="2498271"/>
                <a:ext cx="2220686" cy="1796069"/>
              </a:xfrm>
              <a:prstGeom prst="rect">
                <a:avLst/>
              </a:prstGeom>
              <a:blipFill>
                <a:blip r:embed="rId3"/>
                <a:stretch>
                  <a:fillRect l="-1136"/>
                </a:stretch>
              </a:blipFill>
            </p:spPr>
            <p:txBody>
              <a:bodyPr/>
              <a:lstStyle/>
              <a:p>
                <a:r>
                  <a:rPr lang="en-US">
                    <a:noFill/>
                  </a:rPr>
                  <a:t> </a:t>
                </a:r>
              </a:p>
            </p:txBody>
          </p:sp>
        </mc:Fallback>
      </mc:AlternateContent>
    </p:spTree>
    <p:extLst>
      <p:ext uri="{BB962C8B-B14F-4D97-AF65-F5344CB8AC3E}">
        <p14:creationId xmlns:p14="http://schemas.microsoft.com/office/powerpoint/2010/main" val="21264179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2-sample </a:t>
            </a:r>
            <a:r>
              <a:rPr lang="en-US" i="1" dirty="0"/>
              <a:t>z</a:t>
            </a:r>
            <a:r>
              <a:rPr lang="en-US" dirty="0"/>
              <a:t>-test for proportions</a:t>
            </a:r>
            <a:endParaRPr lang="en-US" dirty="0">
              <a:effectLst/>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881743" y="1177758"/>
                <a:ext cx="10091057" cy="5130445"/>
              </a:xfrm>
            </p:spPr>
            <p:txBody>
              <a:bodyPr/>
              <a:lstStyle/>
              <a:p>
                <a:r>
                  <a:rPr lang="en-US" dirty="0"/>
                  <a:t>Formally, the 2-sample z test for the difference in proportions between 2 treatment groups is:  </a:t>
                </a: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𝐻</m:t>
                        </m:r>
                      </m:e>
                      <m:sub>
                        <m:r>
                          <a:rPr lang="en-US" i="1">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𝑝</m:t>
                        </m:r>
                      </m:e>
                      <m:sub>
                        <m:r>
                          <a:rPr lang="en-US" i="1">
                            <a:latin typeface="Cambria Math" panose="02040503050406030204" pitchFamily="18" charset="0"/>
                          </a:rPr>
                          <m:t>𝐴</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𝑝</m:t>
                        </m:r>
                      </m:e>
                      <m:sub>
                        <m:r>
                          <a:rPr lang="en-US" i="1">
                            <a:latin typeface="Cambria Math" panose="02040503050406030204" pitchFamily="18" charset="0"/>
                          </a:rPr>
                          <m:t>𝐵</m:t>
                        </m:r>
                      </m:sub>
                    </m:sSub>
                  </m:oMath>
                </a14:m>
                <a:r>
                  <a:rPr lang="en-US" dirty="0"/>
                  <a:t> vs.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𝐻</m:t>
                        </m:r>
                      </m:e>
                      <m:sub>
                        <m:r>
                          <a:rPr lang="en-US" i="1">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𝑝</m:t>
                        </m:r>
                      </m:e>
                      <m:sub>
                        <m:r>
                          <a:rPr lang="en-US" i="1">
                            <a:latin typeface="Cambria Math" panose="02040503050406030204" pitchFamily="18" charset="0"/>
                          </a:rPr>
                          <m:t>𝐴</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𝐵</m:t>
                        </m:r>
                      </m:sub>
                    </m:sSub>
                  </m:oMath>
                </a14:m>
                <a:r>
                  <a:rPr lang="en-US" dirty="0"/>
                  <a:t> </a:t>
                </a:r>
              </a:p>
              <a:p>
                <a:endParaRPr lang="en-US" dirty="0"/>
              </a:p>
              <a:p>
                <a:endParaRPr lang="en-US" dirty="0"/>
              </a:p>
              <a:p>
                <a:endParaRPr lang="en-US" dirty="0"/>
              </a:p>
              <a:p>
                <a:endParaRPr lang="en-US" dirty="0"/>
              </a:p>
              <a:p>
                <a:endParaRPr lang="en-US" sz="900" dirty="0"/>
              </a:p>
              <a:p>
                <a:r>
                  <a:rPr lang="en-US" dirty="0"/>
                  <a:t>where </a:t>
                </a:r>
                <a14:m>
                  <m:oMath xmlns:m="http://schemas.openxmlformats.org/officeDocument/2006/math">
                    <m:sSub>
                      <m:sSubPr>
                        <m:ctrlPr>
                          <a:rPr lang="en-US" b="0" i="1" dirty="0"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𝑝</m:t>
                            </m:r>
                          </m:e>
                        </m:acc>
                      </m:e>
                      <m:sub>
                        <m:r>
                          <a:rPr lang="en-US" b="0" i="1" dirty="0" smtClean="0">
                            <a:latin typeface="Cambria Math" panose="02040503050406030204" pitchFamily="18" charset="0"/>
                          </a:rPr>
                          <m:t>𝑝</m:t>
                        </m:r>
                      </m:sub>
                    </m:sSub>
                    <m:r>
                      <a:rPr lang="en-US" b="0" i="1" dirty="0" smtClean="0">
                        <a:latin typeface="Cambria Math" panose="02040503050406030204" pitchFamily="18" charset="0"/>
                      </a:rPr>
                      <m:t>=</m:t>
                    </m:r>
                    <m:f>
                      <m:fPr>
                        <m:ctrlPr>
                          <a:rPr lang="en-US" b="0" i="1" dirty="0" smtClean="0">
                            <a:latin typeface="Cambria Math" panose="02040503050406030204" pitchFamily="18" charset="0"/>
                          </a:rPr>
                        </m:ctrlPr>
                      </m:fPr>
                      <m:num>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𝑛</m:t>
                            </m:r>
                          </m:e>
                          <m:sub>
                            <m:r>
                              <a:rPr lang="en-US" b="0" i="1" dirty="0" smtClean="0">
                                <a:latin typeface="Cambria Math" panose="02040503050406030204" pitchFamily="18" charset="0"/>
                              </a:rPr>
                              <m:t>𝐴</m:t>
                            </m:r>
                          </m:sub>
                        </m:sSub>
                        <m:sSub>
                          <m:sSubPr>
                            <m:ctrlPr>
                              <a:rPr lang="en-US" b="0" i="1" dirty="0" smtClean="0">
                                <a:latin typeface="Cambria Math" panose="02040503050406030204" pitchFamily="18" charset="0"/>
                              </a:rPr>
                            </m:ctrlPr>
                          </m:sSubPr>
                          <m:e>
                            <m:acc>
                              <m:accPr>
                                <m:chr m:val="̂"/>
                                <m:ctrlPr>
                                  <a:rPr lang="en-US" b="0" i="1" dirty="0" smtClean="0">
                                    <a:latin typeface="Cambria Math" panose="02040503050406030204" pitchFamily="18" charset="0"/>
                                  </a:rPr>
                                </m:ctrlPr>
                              </m:accPr>
                              <m:e>
                                <m:r>
                                  <a:rPr lang="en-US" b="0" i="1" dirty="0" smtClean="0">
                                    <a:latin typeface="Cambria Math" panose="02040503050406030204" pitchFamily="18" charset="0"/>
                                  </a:rPr>
                                  <m:t>𝑝</m:t>
                                </m:r>
                              </m:e>
                            </m:acc>
                          </m:e>
                          <m:sub>
                            <m:r>
                              <a:rPr lang="en-US" b="0" i="1" dirty="0" smtClean="0">
                                <a:latin typeface="Cambria Math" panose="02040503050406030204" pitchFamily="18" charset="0"/>
                              </a:rPr>
                              <m:t>𝐴</m:t>
                            </m:r>
                          </m:sub>
                        </m:sSub>
                        <m:r>
                          <a:rPr lang="en-US" b="0" i="1" dirty="0" smtClean="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𝑛</m:t>
                            </m:r>
                          </m:e>
                          <m:sub>
                            <m:r>
                              <a:rPr lang="en-US" b="0" i="1" dirty="0" smtClean="0">
                                <a:latin typeface="Cambria Math" panose="02040503050406030204" pitchFamily="18" charset="0"/>
                              </a:rPr>
                              <m:t>𝐵</m:t>
                            </m:r>
                          </m:sub>
                        </m:sSub>
                        <m:sSub>
                          <m:sSubPr>
                            <m:ctrlPr>
                              <a:rPr lang="en-US" i="1" dirty="0">
                                <a:latin typeface="Cambria Math" panose="02040503050406030204" pitchFamily="18" charset="0"/>
                              </a:rPr>
                            </m:ctrlPr>
                          </m:sSubPr>
                          <m:e>
                            <m:acc>
                              <m:accPr>
                                <m:chr m:val="̂"/>
                                <m:ctrlPr>
                                  <a:rPr lang="en-US" i="1" dirty="0">
                                    <a:latin typeface="Cambria Math" panose="02040503050406030204" pitchFamily="18" charset="0"/>
                                  </a:rPr>
                                </m:ctrlPr>
                              </m:accPr>
                              <m:e>
                                <m:r>
                                  <a:rPr lang="en-US" i="1" dirty="0">
                                    <a:latin typeface="Cambria Math" panose="02040503050406030204" pitchFamily="18" charset="0"/>
                                  </a:rPr>
                                  <m:t>𝑝</m:t>
                                </m:r>
                              </m:e>
                            </m:acc>
                          </m:e>
                          <m:sub>
                            <m:r>
                              <a:rPr lang="en-US" b="0" i="1" dirty="0" smtClean="0">
                                <a:latin typeface="Cambria Math" panose="02040503050406030204" pitchFamily="18" charset="0"/>
                              </a:rPr>
                              <m:t>𝐵</m:t>
                            </m:r>
                          </m:sub>
                        </m:sSub>
                        <m:r>
                          <a:rPr lang="en-US" b="0" i="1" dirty="0" smtClean="0">
                            <a:latin typeface="Cambria Math" panose="02040503050406030204" pitchFamily="18" charset="0"/>
                          </a:rPr>
                          <m:t> </m:t>
                        </m:r>
                      </m:num>
                      <m:den>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𝑛</m:t>
                            </m:r>
                          </m:e>
                          <m:sub>
                            <m:r>
                              <a:rPr lang="en-US" b="0" i="1" dirty="0" smtClean="0">
                                <a:latin typeface="Cambria Math" panose="02040503050406030204" pitchFamily="18" charset="0"/>
                              </a:rPr>
                              <m:t>𝐴</m:t>
                            </m:r>
                          </m:sub>
                        </m:sSub>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𝑛</m:t>
                            </m:r>
                          </m:e>
                          <m:sub>
                            <m:r>
                              <a:rPr lang="en-US" b="0" i="1" dirty="0" smtClean="0">
                                <a:latin typeface="Cambria Math" panose="02040503050406030204" pitchFamily="18" charset="0"/>
                              </a:rPr>
                              <m:t>𝐵</m:t>
                            </m:r>
                          </m:sub>
                        </m:sSub>
                      </m:den>
                    </m:f>
                  </m:oMath>
                </a14:m>
                <a:r>
                  <a:rPr lang="en-US" dirty="0"/>
                  <a:t> is the overall ‘pooled’ proportion of successes.</a:t>
                </a:r>
              </a:p>
              <a:p>
                <a:endParaRPr lang="en-US" dirty="0"/>
              </a:p>
              <a:p>
                <a:r>
                  <a:rPr lang="en-US" dirty="0"/>
                  <a:t>The </a:t>
                </a:r>
                <a:r>
                  <a:rPr lang="en-US" i="1" dirty="0"/>
                  <a:t>p</a:t>
                </a:r>
                <a:r>
                  <a:rPr lang="en-US" dirty="0"/>
                  <a:t>-value can then be calculated based on a standard normal distribution. </a:t>
                </a:r>
              </a:p>
              <a:p>
                <a:r>
                  <a:rPr lang="en-US" dirty="0"/>
                  <a:t> </a:t>
                </a:r>
                <a:endParaRPr lang="en-US" dirty="0">
                  <a:effectLst/>
                </a:endParaRPr>
              </a:p>
            </p:txBody>
          </p:sp>
        </mc:Choice>
        <mc:Fallback xmlns="">
          <p:sp>
            <p:nvSpPr>
              <p:cNvPr id="3" name="Content Placeholder 2">
                <a:extLst>
                  <a:ext uri="{FF2B5EF4-FFF2-40B4-BE49-F238E27FC236}">
                    <a16:creationId xmlns:a16="http://schemas.microsoft.com/office/drawing/2014/main" id="{A1483873-9D99-1A48-AA62-2E340E100769}"/>
                  </a:ext>
                </a:extLst>
              </p:cNvPr>
              <p:cNvSpPr>
                <a:spLocks noGrp="1" noRot="1" noChangeAspect="1" noMove="1" noResize="1" noEditPoints="1" noAdjustHandles="1" noChangeArrowheads="1" noChangeShapeType="1" noTextEdit="1"/>
              </p:cNvSpPr>
              <p:nvPr>
                <p:ph idx="1"/>
              </p:nvPr>
            </p:nvSpPr>
            <p:spPr>
              <a:xfrm>
                <a:off x="881743" y="1177758"/>
                <a:ext cx="10091057" cy="5130445"/>
              </a:xfrm>
              <a:blipFill>
                <a:blip r:embed="rId2"/>
                <a:stretch>
                  <a:fillRect l="-879" t="-98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15</a:t>
            </a:fld>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6B3939E-594F-1849-ABD3-FCC865231A75}"/>
                  </a:ext>
                </a:extLst>
              </p:cNvPr>
              <p:cNvSpPr txBox="1"/>
              <p:nvPr/>
            </p:nvSpPr>
            <p:spPr>
              <a:xfrm>
                <a:off x="4030435" y="2750961"/>
                <a:ext cx="4131129" cy="13560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𝑧</m:t>
                      </m:r>
                      <m:r>
                        <a:rPr lang="en-US" sz="2800" b="0" i="1" smtClean="0">
                          <a:latin typeface="Cambria Math" panose="02040503050406030204" pitchFamily="18" charset="0"/>
                        </a:rPr>
                        <m:t>=</m:t>
                      </m:r>
                      <m:f>
                        <m:fPr>
                          <m:ctrlPr>
                            <a:rPr lang="en-US" sz="2800" b="0" i="1" smtClean="0">
                              <a:latin typeface="Cambria Math" panose="02040503050406030204" pitchFamily="18" charset="0"/>
                            </a:rPr>
                          </m:ctrlPr>
                        </m:fPr>
                        <m:num>
                          <m:sSub>
                            <m:sSubPr>
                              <m:ctrlPr>
                                <a:rPr lang="en-US" sz="2800" i="1" dirty="0">
                                  <a:latin typeface="Cambria Math" panose="02040503050406030204" pitchFamily="18" charset="0"/>
                                </a:rPr>
                              </m:ctrlPr>
                            </m:sSubPr>
                            <m:e>
                              <m:acc>
                                <m:accPr>
                                  <m:chr m:val="̂"/>
                                  <m:ctrlPr>
                                    <a:rPr lang="en-US" sz="2800" i="1" dirty="0">
                                      <a:latin typeface="Cambria Math" panose="02040503050406030204" pitchFamily="18" charset="0"/>
                                    </a:rPr>
                                  </m:ctrlPr>
                                </m:accPr>
                                <m:e>
                                  <m:r>
                                    <a:rPr lang="en-US" sz="2800" i="1" dirty="0">
                                      <a:latin typeface="Cambria Math" panose="02040503050406030204" pitchFamily="18" charset="0"/>
                                    </a:rPr>
                                    <m:t>𝑝</m:t>
                                  </m:r>
                                </m:e>
                              </m:acc>
                            </m:e>
                            <m:sub>
                              <m:r>
                                <a:rPr lang="en-US" sz="2800" i="1" dirty="0">
                                  <a:latin typeface="Cambria Math" panose="02040503050406030204" pitchFamily="18" charset="0"/>
                                </a:rPr>
                                <m:t>𝐴</m:t>
                              </m:r>
                            </m:sub>
                          </m:sSub>
                          <m:r>
                            <a:rPr lang="en-US" sz="2800" b="0" i="1" smtClean="0">
                              <a:latin typeface="Cambria Math" panose="02040503050406030204" pitchFamily="18" charset="0"/>
                            </a:rPr>
                            <m:t>−</m:t>
                          </m:r>
                          <m:sSub>
                            <m:sSubPr>
                              <m:ctrlPr>
                                <a:rPr lang="en-US" sz="2800" i="1" dirty="0">
                                  <a:latin typeface="Cambria Math" panose="02040503050406030204" pitchFamily="18" charset="0"/>
                                </a:rPr>
                              </m:ctrlPr>
                            </m:sSubPr>
                            <m:e>
                              <m:acc>
                                <m:accPr>
                                  <m:chr m:val="̂"/>
                                  <m:ctrlPr>
                                    <a:rPr lang="en-US" sz="2800" i="1" dirty="0">
                                      <a:latin typeface="Cambria Math" panose="02040503050406030204" pitchFamily="18" charset="0"/>
                                    </a:rPr>
                                  </m:ctrlPr>
                                </m:accPr>
                                <m:e>
                                  <m:r>
                                    <a:rPr lang="en-US" sz="2800" i="1" dirty="0">
                                      <a:latin typeface="Cambria Math" panose="02040503050406030204" pitchFamily="18" charset="0"/>
                                    </a:rPr>
                                    <m:t>𝑝</m:t>
                                  </m:r>
                                </m:e>
                              </m:acc>
                            </m:e>
                            <m:sub>
                              <m:r>
                                <a:rPr lang="en-US" sz="2800" b="0" i="1" dirty="0" smtClean="0">
                                  <a:latin typeface="Cambria Math" panose="02040503050406030204" pitchFamily="18" charset="0"/>
                                </a:rPr>
                                <m:t>𝐵</m:t>
                              </m:r>
                            </m:sub>
                          </m:sSub>
                        </m:num>
                        <m:den>
                          <m:rad>
                            <m:radPr>
                              <m:degHide m:val="on"/>
                              <m:ctrlPr>
                                <a:rPr lang="en-US" sz="2800" b="0" i="1" smtClean="0">
                                  <a:latin typeface="Cambria Math" panose="02040503050406030204" pitchFamily="18" charset="0"/>
                                </a:rPr>
                              </m:ctrlPr>
                            </m:radPr>
                            <m:deg/>
                            <m:e>
                              <m:sSub>
                                <m:sSubPr>
                                  <m:ctrlPr>
                                    <a:rPr lang="en-US" sz="2800" i="1" dirty="0">
                                      <a:latin typeface="Cambria Math" panose="02040503050406030204" pitchFamily="18" charset="0"/>
                                    </a:rPr>
                                  </m:ctrlPr>
                                </m:sSubPr>
                                <m:e>
                                  <m:acc>
                                    <m:accPr>
                                      <m:chr m:val="̂"/>
                                      <m:ctrlPr>
                                        <a:rPr lang="en-US" sz="2800" i="1">
                                          <a:latin typeface="Cambria Math" panose="02040503050406030204" pitchFamily="18" charset="0"/>
                                        </a:rPr>
                                      </m:ctrlPr>
                                    </m:accPr>
                                    <m:e>
                                      <m:r>
                                        <a:rPr lang="en-US" sz="2800" i="1">
                                          <a:latin typeface="Cambria Math" panose="02040503050406030204" pitchFamily="18" charset="0"/>
                                        </a:rPr>
                                        <m:t>𝑝</m:t>
                                      </m:r>
                                    </m:e>
                                  </m:acc>
                                </m:e>
                                <m:sub>
                                  <m:r>
                                    <a:rPr lang="en-US" sz="2800" i="1" dirty="0">
                                      <a:latin typeface="Cambria Math" panose="02040503050406030204" pitchFamily="18" charset="0"/>
                                    </a:rPr>
                                    <m:t>𝑝</m:t>
                                  </m:r>
                                </m:sub>
                              </m:sSub>
                              <m:r>
                                <a:rPr lang="en-US" sz="2800" b="0" i="1" smtClean="0">
                                  <a:latin typeface="Cambria Math" panose="02040503050406030204" pitchFamily="18" charset="0"/>
                                </a:rPr>
                                <m:t>(1−</m:t>
                              </m:r>
                              <m:sSub>
                                <m:sSubPr>
                                  <m:ctrlPr>
                                    <a:rPr lang="en-US" sz="2800" i="1" dirty="0">
                                      <a:latin typeface="Cambria Math" panose="02040503050406030204" pitchFamily="18" charset="0"/>
                                    </a:rPr>
                                  </m:ctrlPr>
                                </m:sSubPr>
                                <m:e>
                                  <m:acc>
                                    <m:accPr>
                                      <m:chr m:val="̂"/>
                                      <m:ctrlPr>
                                        <a:rPr lang="en-US" sz="2800" i="1">
                                          <a:latin typeface="Cambria Math" panose="02040503050406030204" pitchFamily="18" charset="0"/>
                                        </a:rPr>
                                      </m:ctrlPr>
                                    </m:accPr>
                                    <m:e>
                                      <m:r>
                                        <a:rPr lang="en-US" sz="2800" i="1">
                                          <a:latin typeface="Cambria Math" panose="02040503050406030204" pitchFamily="18" charset="0"/>
                                        </a:rPr>
                                        <m:t>𝑝</m:t>
                                      </m:r>
                                    </m:e>
                                  </m:acc>
                                </m:e>
                                <m:sub>
                                  <m:r>
                                    <a:rPr lang="en-US" sz="2800" i="1" dirty="0">
                                      <a:latin typeface="Cambria Math" panose="02040503050406030204" pitchFamily="18" charset="0"/>
                                    </a:rPr>
                                    <m:t>𝑝</m:t>
                                  </m:r>
                                </m:sub>
                              </m:sSub>
                              <m:r>
                                <a:rPr lang="en-US" sz="2800" b="0" i="1" smtClean="0">
                                  <a:latin typeface="Cambria Math" panose="02040503050406030204" pitchFamily="18" charset="0"/>
                                </a:rPr>
                                <m:t>)</m:t>
                              </m:r>
                              <m:f>
                                <m:fPr>
                                  <m:ctrlPr>
                                    <a:rPr lang="en-US" sz="2800" i="1">
                                      <a:latin typeface="Cambria Math" panose="02040503050406030204" pitchFamily="18" charset="0"/>
                                    </a:rPr>
                                  </m:ctrlPr>
                                </m:fPr>
                                <m:num>
                                  <m:r>
                                    <a:rPr lang="en-US" sz="2800" b="0" i="1" smtClean="0">
                                      <a:latin typeface="Cambria Math" panose="02040503050406030204" pitchFamily="18" charset="0"/>
                                    </a:rPr>
                                    <m:t>1</m:t>
                                  </m:r>
                                </m:num>
                                <m:den>
                                  <m:sSub>
                                    <m:sSubPr>
                                      <m:ctrlPr>
                                        <a:rPr lang="en-US" sz="2800" i="1">
                                          <a:latin typeface="Cambria Math" panose="02040503050406030204" pitchFamily="18" charset="0"/>
                                        </a:rPr>
                                      </m:ctrlPr>
                                    </m:sSubPr>
                                    <m:e>
                                      <m:r>
                                        <a:rPr lang="en-US" sz="2800" i="1">
                                          <a:latin typeface="Cambria Math" panose="02040503050406030204" pitchFamily="18" charset="0"/>
                                        </a:rPr>
                                        <m:t>𝑛</m:t>
                                      </m:r>
                                    </m:e>
                                    <m:sub>
                                      <m:r>
                                        <a:rPr lang="en-US" sz="2800" i="1">
                                          <a:latin typeface="Cambria Math" panose="02040503050406030204" pitchFamily="18" charset="0"/>
                                        </a:rPr>
                                        <m:t>𝐴</m:t>
                                      </m:r>
                                    </m:sub>
                                  </m:sSub>
                                </m:den>
                              </m:f>
                              <m:r>
                                <a:rPr lang="en-US" sz="2800" b="0" i="1" smtClean="0">
                                  <a:latin typeface="Cambria Math" panose="02040503050406030204" pitchFamily="18" charset="0"/>
                                </a:rPr>
                                <m:t>+</m:t>
                              </m:r>
                              <m:f>
                                <m:fPr>
                                  <m:ctrlPr>
                                    <a:rPr lang="en-US" sz="2800" i="1">
                                      <a:latin typeface="Cambria Math" panose="02040503050406030204" pitchFamily="18" charset="0"/>
                                    </a:rPr>
                                  </m:ctrlPr>
                                </m:fPr>
                                <m:num>
                                  <m:r>
                                    <a:rPr lang="en-US" sz="2800" i="1" smtClean="0">
                                      <a:latin typeface="Cambria Math" panose="02040503050406030204" pitchFamily="18" charset="0"/>
                                    </a:rPr>
                                    <m:t>1</m:t>
                                  </m:r>
                                </m:num>
                                <m:den>
                                  <m:sSub>
                                    <m:sSubPr>
                                      <m:ctrlPr>
                                        <a:rPr lang="en-US" sz="2800" i="1">
                                          <a:latin typeface="Cambria Math" panose="02040503050406030204" pitchFamily="18" charset="0"/>
                                        </a:rPr>
                                      </m:ctrlPr>
                                    </m:sSubPr>
                                    <m:e>
                                      <m:r>
                                        <a:rPr lang="en-US" sz="2800" i="1">
                                          <a:latin typeface="Cambria Math" panose="02040503050406030204" pitchFamily="18" charset="0"/>
                                        </a:rPr>
                                        <m:t>𝑛</m:t>
                                      </m:r>
                                    </m:e>
                                    <m:sub>
                                      <m:r>
                                        <a:rPr lang="en-US" sz="2800" b="0" i="1" smtClean="0">
                                          <a:latin typeface="Cambria Math" panose="02040503050406030204" pitchFamily="18" charset="0"/>
                                        </a:rPr>
                                        <m:t>𝐵</m:t>
                                      </m:r>
                                    </m:sub>
                                  </m:sSub>
                                </m:den>
                              </m:f>
                            </m:e>
                          </m:rad>
                        </m:den>
                      </m:f>
                    </m:oMath>
                  </m:oMathPara>
                </a14:m>
                <a:endParaRPr lang="en-US" sz="2800" dirty="0"/>
              </a:p>
            </p:txBody>
          </p:sp>
        </mc:Choice>
        <mc:Fallback xmlns="">
          <p:sp>
            <p:nvSpPr>
              <p:cNvPr id="7" name="TextBox 6">
                <a:extLst>
                  <a:ext uri="{FF2B5EF4-FFF2-40B4-BE49-F238E27FC236}">
                    <a16:creationId xmlns:a16="http://schemas.microsoft.com/office/drawing/2014/main" id="{F6B3939E-594F-1849-ABD3-FCC865231A75}"/>
                  </a:ext>
                </a:extLst>
              </p:cNvPr>
              <p:cNvSpPr txBox="1">
                <a:spLocks noRot="1" noChangeAspect="1" noMove="1" noResize="1" noEditPoints="1" noAdjustHandles="1" noChangeArrowheads="1" noChangeShapeType="1" noTextEdit="1"/>
              </p:cNvSpPr>
              <p:nvPr/>
            </p:nvSpPr>
            <p:spPr>
              <a:xfrm>
                <a:off x="4030435" y="2750961"/>
                <a:ext cx="4131129" cy="1356077"/>
              </a:xfrm>
              <a:prstGeom prst="rect">
                <a:avLst/>
              </a:prstGeom>
              <a:blipFill>
                <a:blip r:embed="rId3"/>
                <a:stretch>
                  <a:fillRect t="-7477" b="-3738"/>
                </a:stretch>
              </a:blipFill>
            </p:spPr>
            <p:txBody>
              <a:bodyPr/>
              <a:lstStyle/>
              <a:p>
                <a:r>
                  <a:rPr lang="en-US">
                    <a:noFill/>
                  </a:rPr>
                  <a:t> </a:t>
                </a:r>
              </a:p>
            </p:txBody>
          </p:sp>
        </mc:Fallback>
      </mc:AlternateContent>
      <p:pic>
        <p:nvPicPr>
          <p:cNvPr id="1028" name="Picture 4" descr="page26image5822496">
            <a:extLst>
              <a:ext uri="{FF2B5EF4-FFF2-40B4-BE49-F238E27FC236}">
                <a16:creationId xmlns:a16="http://schemas.microsoft.com/office/drawing/2014/main" id="{4F7FE8E4-C089-C449-AC05-36C19FEFF1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075" y="228600"/>
            <a:ext cx="698500" cy="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9737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Normal approximation to the binomial</a:t>
            </a:r>
            <a:endParaRPr lang="en-US" dirty="0">
              <a:effectLst/>
            </a:endParaRPr>
          </a:p>
        </p:txBody>
      </p:sp>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881743" y="1177758"/>
            <a:ext cx="10091057" cy="5130445"/>
          </a:xfrm>
        </p:spPr>
        <p:txBody>
          <a:bodyPr/>
          <a:lstStyle/>
          <a:p>
            <a:r>
              <a:rPr lang="en-US" sz="2800" dirty="0"/>
              <a:t>The use of the standard normal here is based on the fact that the binomial distribution can be approximated by a normal, which is reliable when </a:t>
            </a:r>
            <a:r>
              <a:rPr lang="en-US" sz="2800" i="1" dirty="0"/>
              <a:t>np</a:t>
            </a:r>
            <a:r>
              <a:rPr lang="en-US" sz="2800" dirty="0"/>
              <a:t> ≥ 10 and </a:t>
            </a:r>
            <a:r>
              <a:rPr lang="en-US" sz="2800" i="1" dirty="0"/>
              <a:t>n</a:t>
            </a:r>
            <a:r>
              <a:rPr lang="en-US" sz="2800" dirty="0"/>
              <a:t>(1 − </a:t>
            </a:r>
            <a:r>
              <a:rPr lang="en-US" sz="2800" i="1" dirty="0"/>
              <a:t>p</a:t>
            </a:r>
            <a:r>
              <a:rPr lang="en-US" sz="2800" dirty="0"/>
              <a:t>) ≥ 10. </a:t>
            </a:r>
          </a:p>
          <a:p>
            <a:endParaRPr lang="en-US" sz="2800" dirty="0"/>
          </a:p>
          <a:p>
            <a:r>
              <a:rPr lang="en-US" sz="2800" dirty="0"/>
              <a:t>What is a Binomial distribution?  Why can it be approximated well with a Normal distribution? </a:t>
            </a:r>
            <a:endParaRPr lang="en-US" sz="2800" dirty="0">
              <a:effectLst/>
            </a:endParaRPr>
          </a:p>
        </p:txBody>
      </p:sp>
      <p:sp>
        <p:nvSpPr>
          <p:cNvPr id="5" name="Slide Number Placeholder 4"/>
          <p:cNvSpPr>
            <a:spLocks noGrp="1"/>
          </p:cNvSpPr>
          <p:nvPr>
            <p:ph type="sldNum" sz="quarter" idx="12"/>
          </p:nvPr>
        </p:nvSpPr>
        <p:spPr/>
        <p:txBody>
          <a:bodyPr/>
          <a:lstStyle/>
          <a:p>
            <a:fld id="{47445CB2-BF6F-6E49-AC61-7BDDE2E02F5B}" type="slidenum">
              <a:rPr lang="en-US" smtClean="0"/>
              <a:t>16</a:t>
            </a:fld>
            <a:endParaRPr lang="en-US"/>
          </a:p>
        </p:txBody>
      </p:sp>
      <p:pic>
        <p:nvPicPr>
          <p:cNvPr id="1028" name="Picture 4" descr="page26image5822496">
            <a:extLst>
              <a:ext uri="{FF2B5EF4-FFF2-40B4-BE49-F238E27FC236}">
                <a16:creationId xmlns:a16="http://schemas.microsoft.com/office/drawing/2014/main" id="{4F7FE8E4-C089-C449-AC05-36C19FEFF1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075" y="228600"/>
            <a:ext cx="698500" cy="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56997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Summary of analyses for CRD Experiments </a:t>
            </a:r>
            <a:br>
              <a:rPr lang="en-US" dirty="0"/>
            </a:br>
            <a:endParaRPr lang="en-US" dirty="0">
              <a:effectLst/>
            </a:endParaRPr>
          </a:p>
        </p:txBody>
      </p:sp>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833415" y="3739243"/>
            <a:ext cx="10327008" cy="2568960"/>
          </a:xfrm>
        </p:spPr>
        <p:txBody>
          <a:bodyPr/>
          <a:lstStyle/>
          <a:p>
            <a:r>
              <a:rPr lang="en-US" dirty="0"/>
              <a:t>The classical approaches are typically </a:t>
            </a:r>
            <a:r>
              <a:rPr lang="en-US" i="1" dirty="0"/>
              <a:t>parametric</a:t>
            </a:r>
            <a:r>
              <a:rPr lang="en-US" dirty="0"/>
              <a:t>, based on some underlying distributional assumptions of the individual data, and work well for large </a:t>
            </a:r>
            <a:r>
              <a:rPr lang="en-US" i="1" dirty="0"/>
              <a:t>n</a:t>
            </a:r>
            <a:r>
              <a:rPr lang="en-US" dirty="0"/>
              <a:t> (or if those assumptions are actually true). The alternative approaches are </a:t>
            </a:r>
            <a:r>
              <a:rPr lang="en-US" i="1" dirty="0" err="1"/>
              <a:t>nonparameteric</a:t>
            </a:r>
            <a:r>
              <a:rPr lang="en-US" i="1" dirty="0"/>
              <a:t> </a:t>
            </a:r>
            <a:r>
              <a:rPr lang="en-US" dirty="0"/>
              <a:t>in that there is no assumptions of an underlying distribution, but they have slightly less power if assumptions are true and may take more time &amp; care to calculate. </a:t>
            </a:r>
          </a:p>
          <a:p>
            <a:endParaRPr lang="en-US" dirty="0">
              <a:effectLst/>
            </a:endParaRPr>
          </a:p>
        </p:txBody>
      </p:sp>
      <p:sp>
        <p:nvSpPr>
          <p:cNvPr id="5" name="Slide Number Placeholder 4"/>
          <p:cNvSpPr>
            <a:spLocks noGrp="1"/>
          </p:cNvSpPr>
          <p:nvPr>
            <p:ph type="sldNum" sz="quarter" idx="12"/>
          </p:nvPr>
        </p:nvSpPr>
        <p:spPr/>
        <p:txBody>
          <a:bodyPr/>
          <a:lstStyle/>
          <a:p>
            <a:fld id="{47445CB2-BF6F-6E49-AC61-7BDDE2E02F5B}" type="slidenum">
              <a:rPr lang="en-US" smtClean="0"/>
              <a:t>17</a:t>
            </a:fld>
            <a:endParaRPr lang="en-US"/>
          </a:p>
        </p:txBody>
      </p:sp>
      <p:pic>
        <p:nvPicPr>
          <p:cNvPr id="4" name="Picture 3">
            <a:extLst>
              <a:ext uri="{FF2B5EF4-FFF2-40B4-BE49-F238E27FC236}">
                <a16:creationId xmlns:a16="http://schemas.microsoft.com/office/drawing/2014/main" id="{F1802E91-73CA-EF4B-AEB6-40F57E96B37C}"/>
              </a:ext>
            </a:extLst>
          </p:cNvPr>
          <p:cNvPicPr>
            <a:picLocks noChangeAspect="1"/>
          </p:cNvPicPr>
          <p:nvPr/>
        </p:nvPicPr>
        <p:blipFill>
          <a:blip r:embed="rId2"/>
          <a:stretch>
            <a:fillRect/>
          </a:stretch>
        </p:blipFill>
        <p:spPr>
          <a:xfrm>
            <a:off x="974272" y="1076404"/>
            <a:ext cx="10031186" cy="2356319"/>
          </a:xfrm>
          <a:prstGeom prst="rect">
            <a:avLst/>
          </a:prstGeom>
        </p:spPr>
      </p:pic>
    </p:spTree>
    <p:extLst>
      <p:ext uri="{BB962C8B-B14F-4D97-AF65-F5344CB8AC3E}">
        <p14:creationId xmlns:p14="http://schemas.microsoft.com/office/powerpoint/2010/main" val="1295197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Analyses for CRD Experiments in Python </a:t>
            </a:r>
            <a:br>
              <a:rPr lang="en-US" dirty="0"/>
            </a:br>
            <a:endParaRPr lang="en-US" dirty="0">
              <a:effectLst/>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833415" y="1177758"/>
                <a:ext cx="10327008" cy="5130445"/>
              </a:xfrm>
            </p:spPr>
            <p:txBody>
              <a:bodyPr/>
              <a:lstStyle/>
              <a:p>
                <a:pPr marL="342900" indent="-342900">
                  <a:buFont typeface="Arial" panose="020B0604020202020204" pitchFamily="34" charset="0"/>
                  <a:buChar char="•"/>
                </a:pPr>
                <a:r>
                  <a:rPr lang="en-US" sz="2600" i="1" u="sng" dirty="0"/>
                  <a:t>t</a:t>
                </a:r>
                <a:r>
                  <a:rPr lang="en-US" sz="2600" u="sng" dirty="0"/>
                  <a:t>-test: </a:t>
                </a:r>
                <a:br>
                  <a:rPr lang="en-US" sz="2600" dirty="0"/>
                </a:br>
                <a:r>
                  <a:rPr lang="en-US" sz="2600" dirty="0" err="1">
                    <a:latin typeface="Courier New" panose="02070309020205020404" pitchFamily="49" charset="0"/>
                    <a:cs typeface="Courier New" panose="02070309020205020404" pitchFamily="49" charset="0"/>
                  </a:rPr>
                  <a:t>scipy.stats.ttest_ind</a:t>
                </a:r>
                <a:r>
                  <a:rPr lang="en-US" sz="2600" dirty="0">
                    <a:latin typeface="Courier New" panose="02070309020205020404" pitchFamily="49" charset="0"/>
                    <a:cs typeface="Courier New" panose="02070309020205020404" pitchFamily="49" charset="0"/>
                  </a:rPr>
                  <a:t> </a:t>
                </a:r>
              </a:p>
              <a:p>
                <a:pPr marL="342900" indent="-342900">
                  <a:buFont typeface="Arial" panose="020B0604020202020204" pitchFamily="34" charset="0"/>
                  <a:buChar char="•"/>
                </a:pPr>
                <a:r>
                  <a:rPr lang="en-US" sz="2600" u="sng" dirty="0"/>
                  <a:t>proportion </a:t>
                </a:r>
                <a:r>
                  <a:rPr lang="en-US" sz="2600" i="1" u="sng" dirty="0"/>
                  <a:t>z</a:t>
                </a:r>
                <a:r>
                  <a:rPr lang="en-US" sz="2600" u="sng" dirty="0"/>
                  <a:t>-test: </a:t>
                </a:r>
                <a:r>
                  <a:rPr lang="en-US" sz="2600" dirty="0" err="1">
                    <a:latin typeface="Courier New" panose="02070309020205020404" pitchFamily="49" charset="0"/>
                    <a:cs typeface="Courier New" panose="02070309020205020404" pitchFamily="49" charset="0"/>
                  </a:rPr>
                  <a:t>statsmodels.stats.proportion.proportions_ztest</a:t>
                </a:r>
                <a:r>
                  <a:rPr lang="en-US" sz="2600" dirty="0">
                    <a:latin typeface="Courier New" panose="02070309020205020404" pitchFamily="49" charset="0"/>
                    <a:cs typeface="Courier New" panose="02070309020205020404" pitchFamily="49" charset="0"/>
                  </a:rPr>
                  <a:t> </a:t>
                </a:r>
              </a:p>
              <a:p>
                <a:pPr marL="342900" indent="-342900">
                  <a:buFont typeface="Arial" panose="020B0604020202020204" pitchFamily="34" charset="0"/>
                  <a:buChar char="•"/>
                </a:pPr>
                <a:r>
                  <a:rPr lang="en-US" sz="2600" u="sng" dirty="0"/>
                  <a:t>ANOVA </a:t>
                </a:r>
                <a:r>
                  <a:rPr lang="en-US" sz="2600" i="1" u="sng" dirty="0"/>
                  <a:t>F</a:t>
                </a:r>
                <a:r>
                  <a:rPr lang="en-US" sz="2600" u="sng" dirty="0"/>
                  <a:t>-test: </a:t>
                </a:r>
                <a:br>
                  <a:rPr lang="en-US" sz="2600" dirty="0"/>
                </a:br>
                <a:r>
                  <a:rPr lang="en-US" sz="2600" dirty="0" err="1">
                    <a:latin typeface="Courier New" panose="02070309020205020404" pitchFamily="49" charset="0"/>
                    <a:cs typeface="Courier New" panose="02070309020205020404" pitchFamily="49" charset="0"/>
                  </a:rPr>
                  <a:t>scipy.stats.f_oneway</a:t>
                </a:r>
                <a:r>
                  <a:rPr lang="en-US" sz="2600" dirty="0">
                    <a:latin typeface="Courier New" panose="02070309020205020404" pitchFamily="49" charset="0"/>
                    <a:cs typeface="Courier New" panose="02070309020205020404" pitchFamily="49" charset="0"/>
                  </a:rPr>
                  <a:t> </a:t>
                </a:r>
              </a:p>
              <a:p>
                <a:pPr marL="342900" indent="-342900">
                  <a:buFont typeface="Arial" panose="020B0604020202020204" pitchFamily="34" charset="0"/>
                  <a:buChar char="•"/>
                </a:pPr>
                <a14:m>
                  <m:oMath xmlns:m="http://schemas.openxmlformats.org/officeDocument/2006/math">
                    <m:r>
                      <a:rPr lang="el-GR" sz="2600" i="1" u="sng" smtClean="0">
                        <a:latin typeface="Cambria Math" panose="02040503050406030204" pitchFamily="18" charset="0"/>
                        <a:ea typeface="Cambria Math" panose="02040503050406030204" pitchFamily="18" charset="0"/>
                      </a:rPr>
                      <m:t>𝜒</m:t>
                    </m:r>
                  </m:oMath>
                </a14:m>
                <a:r>
                  <a:rPr lang="el-GR" sz="2600" u="sng" baseline="30000" dirty="0"/>
                  <a:t>2</a:t>
                </a:r>
                <a:r>
                  <a:rPr lang="el-GR" sz="2600" u="sng" dirty="0"/>
                  <a:t> </a:t>
                </a:r>
                <a:r>
                  <a:rPr lang="en-US" sz="2600" u="sng" dirty="0"/>
                  <a:t>test for independence: </a:t>
                </a:r>
                <a:br>
                  <a:rPr lang="en-US" sz="2600" dirty="0"/>
                </a:br>
                <a:r>
                  <a:rPr lang="en-US" sz="2600" dirty="0">
                    <a:latin typeface="Courier New" panose="02070309020205020404" pitchFamily="49" charset="0"/>
                    <a:cs typeface="Courier New" panose="02070309020205020404" pitchFamily="49" charset="0"/>
                  </a:rPr>
                  <a:t>scipy.stats.chi2_contingency </a:t>
                </a:r>
              </a:p>
              <a:p>
                <a:pPr marL="342900" indent="-342900">
                  <a:buFont typeface="Arial" panose="020B0604020202020204" pitchFamily="34" charset="0"/>
                  <a:buChar char="•"/>
                </a:pPr>
                <a:r>
                  <a:rPr lang="en-US" sz="2600" u="sng" dirty="0"/>
                  <a:t>Fisher’s exact test: </a:t>
                </a:r>
                <a:br>
                  <a:rPr lang="en-US" sz="2600" dirty="0"/>
                </a:br>
                <a:r>
                  <a:rPr lang="en-US" sz="2600" dirty="0" err="1">
                    <a:latin typeface="Courier New" panose="02070309020205020404" pitchFamily="49" charset="0"/>
                    <a:cs typeface="Courier New" panose="02070309020205020404" pitchFamily="49" charset="0"/>
                  </a:rPr>
                  <a:t>scipy.stats.fisher_exact</a:t>
                </a:r>
                <a:r>
                  <a:rPr lang="en-US" sz="2600" dirty="0">
                    <a:latin typeface="Courier New" panose="02070309020205020404" pitchFamily="49" charset="0"/>
                    <a:cs typeface="Courier New" panose="02070309020205020404" pitchFamily="49" charset="0"/>
                  </a:rPr>
                  <a:t> </a:t>
                </a:r>
              </a:p>
              <a:p>
                <a:pPr marL="342900" indent="-342900">
                  <a:buFont typeface="Arial" panose="020B0604020202020204" pitchFamily="34" charset="0"/>
                  <a:buChar char="•"/>
                </a:pPr>
                <a:r>
                  <a:rPr lang="en-US" sz="2600" u="sng" dirty="0"/>
                  <a:t>Randomization test:</a:t>
                </a:r>
                <a:r>
                  <a:rPr lang="en-US" sz="2600" dirty="0"/>
                  <a:t> ??? </a:t>
                </a:r>
              </a:p>
              <a:p>
                <a:endParaRPr lang="en-US" sz="2600" dirty="0">
                  <a:effectLst/>
                </a:endParaRPr>
              </a:p>
            </p:txBody>
          </p:sp>
        </mc:Choice>
        <mc:Fallback xmlns="">
          <p:sp>
            <p:nvSpPr>
              <p:cNvPr id="3" name="Content Placeholder 2">
                <a:extLst>
                  <a:ext uri="{FF2B5EF4-FFF2-40B4-BE49-F238E27FC236}">
                    <a16:creationId xmlns:a16="http://schemas.microsoft.com/office/drawing/2014/main" id="{A1483873-9D99-1A48-AA62-2E340E100769}"/>
                  </a:ext>
                </a:extLst>
              </p:cNvPr>
              <p:cNvSpPr>
                <a:spLocks noGrp="1" noRot="1" noChangeAspect="1" noMove="1" noResize="1" noEditPoints="1" noAdjustHandles="1" noChangeArrowheads="1" noChangeShapeType="1" noTextEdit="1"/>
              </p:cNvSpPr>
              <p:nvPr>
                <p:ph idx="1"/>
              </p:nvPr>
            </p:nvSpPr>
            <p:spPr>
              <a:xfrm>
                <a:off x="833415" y="1177758"/>
                <a:ext cx="10327008" cy="5130445"/>
              </a:xfrm>
              <a:blipFill>
                <a:blip r:embed="rId2"/>
                <a:stretch>
                  <a:fillRect l="-860" t="-98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18</a:t>
            </a:fld>
            <a:endParaRPr lang="en-US"/>
          </a:p>
        </p:txBody>
      </p:sp>
    </p:spTree>
    <p:extLst>
      <p:ext uri="{BB962C8B-B14F-4D97-AF65-F5344CB8AC3E}">
        <p14:creationId xmlns:p14="http://schemas.microsoft.com/office/powerpoint/2010/main" val="39912020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ANOVA procedure </a:t>
            </a:r>
            <a:endParaRPr lang="en-US" dirty="0">
              <a:effectLst/>
            </a:endParaRPr>
          </a:p>
        </p:txBody>
      </p:sp>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833415" y="1177758"/>
            <a:ext cx="10327008" cy="5130445"/>
          </a:xfrm>
        </p:spPr>
        <p:txBody>
          <a:bodyPr/>
          <a:lstStyle/>
          <a:p>
            <a:r>
              <a:rPr lang="en-US" sz="2600" dirty="0"/>
              <a:t>The classic approach to compare 3+ means is through the Analysis of Variance procedure (aka, ANOVA). </a:t>
            </a:r>
          </a:p>
          <a:p>
            <a:r>
              <a:rPr lang="en-US" sz="2600" dirty="0"/>
              <a:t>The ANOVA procedure’s </a:t>
            </a:r>
            <a:r>
              <a:rPr lang="en-US" sz="2600" i="1" dirty="0"/>
              <a:t>F</a:t>
            </a:r>
            <a:r>
              <a:rPr lang="en-US" sz="2600" dirty="0"/>
              <a:t>-test is based on the decomposition of sums of squares in the response variable (which we have indirectly used before when calculating </a:t>
            </a:r>
            <a:r>
              <a:rPr lang="en-US" sz="2600" i="1" dirty="0"/>
              <a:t>R</a:t>
            </a:r>
            <a:r>
              <a:rPr lang="en-US" sz="2600" baseline="30000" dirty="0"/>
              <a:t>2</a:t>
            </a:r>
            <a:r>
              <a:rPr lang="en-US" sz="2600" dirty="0"/>
              <a:t>). </a:t>
            </a:r>
          </a:p>
          <a:p>
            <a:pPr algn="ctr"/>
            <a:r>
              <a:rPr lang="en-US" sz="2600" i="1" dirty="0"/>
              <a:t>SST = SSM + SSE </a:t>
            </a:r>
          </a:p>
          <a:p>
            <a:pPr algn="ctr"/>
            <a:endParaRPr lang="en-US" sz="900" i="1" dirty="0"/>
          </a:p>
          <a:p>
            <a:r>
              <a:rPr lang="en-US" sz="2600" dirty="0"/>
              <a:t>In this multi-group problem, it boils down to comparing how far the group means are from the overall grand mean (</a:t>
            </a:r>
            <a:r>
              <a:rPr lang="en-US" sz="2600" i="1" dirty="0"/>
              <a:t>SSM</a:t>
            </a:r>
            <a:r>
              <a:rPr lang="en-US" sz="2600" dirty="0"/>
              <a:t>) in comparison to how spread out the observations are from their respective group means (</a:t>
            </a:r>
            <a:r>
              <a:rPr lang="en-US" sz="2600" i="1" dirty="0"/>
              <a:t>SSE</a:t>
            </a:r>
            <a:r>
              <a:rPr lang="en-US" sz="2600" dirty="0"/>
              <a:t>). </a:t>
            </a:r>
          </a:p>
          <a:p>
            <a:r>
              <a:rPr lang="en-US" sz="2600" dirty="0"/>
              <a:t>A picture is worth a thousand words... </a:t>
            </a:r>
          </a:p>
          <a:p>
            <a:endParaRPr lang="en-US" sz="2600" dirty="0">
              <a:effectLst/>
            </a:endParaRPr>
          </a:p>
        </p:txBody>
      </p:sp>
      <p:sp>
        <p:nvSpPr>
          <p:cNvPr id="5" name="Slide Number Placeholder 4"/>
          <p:cNvSpPr>
            <a:spLocks noGrp="1"/>
          </p:cNvSpPr>
          <p:nvPr>
            <p:ph type="sldNum" sz="quarter" idx="12"/>
          </p:nvPr>
        </p:nvSpPr>
        <p:spPr/>
        <p:txBody>
          <a:bodyPr/>
          <a:lstStyle/>
          <a:p>
            <a:fld id="{47445CB2-BF6F-6E49-AC61-7BDDE2E02F5B}" type="slidenum">
              <a:rPr lang="en-US" smtClean="0"/>
              <a:t>19</a:t>
            </a:fld>
            <a:endParaRPr lang="en-US"/>
          </a:p>
        </p:txBody>
      </p:sp>
    </p:spTree>
    <p:extLst>
      <p:ext uri="{BB962C8B-B14F-4D97-AF65-F5344CB8AC3E}">
        <p14:creationId xmlns:p14="http://schemas.microsoft.com/office/powerpoint/2010/main" val="14664620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FF2327-FAB5-1F47-962B-825946F7A8C1}"/>
              </a:ext>
            </a:extLst>
          </p:cNvPr>
          <p:cNvSpPr>
            <a:spLocks noGrp="1"/>
          </p:cNvSpPr>
          <p:nvPr>
            <p:ph type="title"/>
          </p:nvPr>
        </p:nvSpPr>
        <p:spPr/>
        <p:txBody>
          <a:bodyPr/>
          <a:lstStyle/>
          <a:p>
            <a:r>
              <a:rPr lang="en-US" dirty="0"/>
              <a:t>Outline	</a:t>
            </a:r>
          </a:p>
        </p:txBody>
      </p:sp>
      <p:sp>
        <p:nvSpPr>
          <p:cNvPr id="3" name="Content Placeholder 2">
            <a:extLst>
              <a:ext uri="{FF2B5EF4-FFF2-40B4-BE49-F238E27FC236}">
                <a16:creationId xmlns:a16="http://schemas.microsoft.com/office/drawing/2014/main" id="{905094A1-B7BF-F041-AEF2-0A78788EC3C7}"/>
              </a:ext>
            </a:extLst>
          </p:cNvPr>
          <p:cNvSpPr>
            <a:spLocks noGrp="1"/>
          </p:cNvSpPr>
          <p:nvPr>
            <p:ph idx="1"/>
          </p:nvPr>
        </p:nvSpPr>
        <p:spPr>
          <a:xfrm>
            <a:off x="833415" y="1453243"/>
            <a:ext cx="10327008" cy="4322524"/>
          </a:xfrm>
        </p:spPr>
        <p:txBody>
          <a:bodyPr/>
          <a:lstStyle/>
          <a:p>
            <a:pPr marL="342900" indent="-342900">
              <a:buFont typeface="Arial" panose="020B0604020202020204" pitchFamily="34" charset="0"/>
              <a:buChar char="•"/>
            </a:pPr>
            <a:r>
              <a:rPr lang="en-US" dirty="0"/>
              <a:t>Causal Effects</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Experiments and </a:t>
            </a:r>
            <a:r>
              <a:rPr lang="en-US" i="1" dirty="0"/>
              <a:t>AB</a:t>
            </a:r>
            <a:r>
              <a:rPr lang="en-US" dirty="0"/>
              <a:t>-testing</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i="1" dirty="0"/>
              <a:t>t</a:t>
            </a:r>
            <a:r>
              <a:rPr lang="en-US" dirty="0"/>
              <a:t>-tests, binomial </a:t>
            </a:r>
            <a:r>
              <a:rPr lang="en-US" i="1" dirty="0"/>
              <a:t>z</a:t>
            </a:r>
            <a:r>
              <a:rPr lang="en-US" dirty="0"/>
              <a:t>-test, fisher exact test, oh my! </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Adaptive Experimental Design </a:t>
            </a:r>
          </a:p>
          <a:p>
            <a:pPr marL="342900" indent="-342900">
              <a:buFont typeface="Arial" panose="020B0604020202020204" pitchFamily="34" charset="0"/>
              <a:buChar char="•"/>
            </a:pPr>
            <a:endParaRPr lang="en-US" dirty="0"/>
          </a:p>
          <a:p>
            <a:endParaRPr lang="en-US" dirty="0"/>
          </a:p>
          <a:p>
            <a:endParaRPr lang="en-US" dirty="0"/>
          </a:p>
          <a:p>
            <a:endParaRPr lang="en-US" dirty="0"/>
          </a:p>
          <a:p>
            <a:pPr>
              <a:spcAft>
                <a:spcPts val="1800"/>
              </a:spcAft>
            </a:pPr>
            <a:endParaRPr lang="en-US" dirty="0"/>
          </a:p>
        </p:txBody>
      </p:sp>
      <p:sp>
        <p:nvSpPr>
          <p:cNvPr id="4" name="Slide Number Placeholder 3"/>
          <p:cNvSpPr>
            <a:spLocks noGrp="1"/>
          </p:cNvSpPr>
          <p:nvPr>
            <p:ph type="sldNum" sz="quarter" idx="12"/>
          </p:nvPr>
        </p:nvSpPr>
        <p:spPr/>
        <p:txBody>
          <a:bodyPr/>
          <a:lstStyle/>
          <a:p>
            <a:fld id="{47445CB2-BF6F-6E49-AC61-7BDDE2E02F5B}" type="slidenum">
              <a:rPr lang="en-US" smtClean="0"/>
              <a:t>2</a:t>
            </a:fld>
            <a:endParaRPr lang="en-US"/>
          </a:p>
        </p:txBody>
      </p:sp>
    </p:spTree>
    <p:extLst>
      <p:ext uri="{BB962C8B-B14F-4D97-AF65-F5344CB8AC3E}">
        <p14:creationId xmlns:p14="http://schemas.microsoft.com/office/powerpoint/2010/main" val="1107306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Boxplot to illustrate ANOVA </a:t>
            </a:r>
            <a:endParaRPr lang="en-US" dirty="0">
              <a:effectLst/>
            </a:endParaRPr>
          </a:p>
        </p:txBody>
      </p:sp>
      <p:sp>
        <p:nvSpPr>
          <p:cNvPr id="5" name="Slide Number Placeholder 4"/>
          <p:cNvSpPr>
            <a:spLocks noGrp="1"/>
          </p:cNvSpPr>
          <p:nvPr>
            <p:ph type="sldNum" sz="quarter" idx="12"/>
          </p:nvPr>
        </p:nvSpPr>
        <p:spPr/>
        <p:txBody>
          <a:bodyPr/>
          <a:lstStyle/>
          <a:p>
            <a:fld id="{47445CB2-BF6F-6E49-AC61-7BDDE2E02F5B}" type="slidenum">
              <a:rPr lang="en-US" smtClean="0"/>
              <a:t>20</a:t>
            </a:fld>
            <a:endParaRPr lang="en-US"/>
          </a:p>
        </p:txBody>
      </p:sp>
      <p:pic>
        <p:nvPicPr>
          <p:cNvPr id="3" name="Picture 2">
            <a:extLst>
              <a:ext uri="{FF2B5EF4-FFF2-40B4-BE49-F238E27FC236}">
                <a16:creationId xmlns:a16="http://schemas.microsoft.com/office/drawing/2014/main" id="{D59B5428-D841-1344-B096-26F5DBDB9F25}"/>
              </a:ext>
            </a:extLst>
          </p:cNvPr>
          <p:cNvPicPr>
            <a:picLocks noChangeAspect="1"/>
          </p:cNvPicPr>
          <p:nvPr/>
        </p:nvPicPr>
        <p:blipFill>
          <a:blip r:embed="rId2"/>
          <a:stretch>
            <a:fillRect/>
          </a:stretch>
        </p:blipFill>
        <p:spPr>
          <a:xfrm>
            <a:off x="1682750" y="1174750"/>
            <a:ext cx="8826500" cy="4508500"/>
          </a:xfrm>
          <a:prstGeom prst="rect">
            <a:avLst/>
          </a:prstGeom>
        </p:spPr>
      </p:pic>
    </p:spTree>
    <p:extLst>
      <p:ext uri="{BB962C8B-B14F-4D97-AF65-F5344CB8AC3E}">
        <p14:creationId xmlns:p14="http://schemas.microsoft.com/office/powerpoint/2010/main" val="35173111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ANOVA </a:t>
            </a:r>
            <a:r>
              <a:rPr lang="en-US" i="1" dirty="0"/>
              <a:t>F</a:t>
            </a:r>
            <a:r>
              <a:rPr lang="en-US" dirty="0"/>
              <a:t>-test </a:t>
            </a:r>
            <a:endParaRPr lang="en-US" dirty="0">
              <a:effectLst/>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833415" y="1177758"/>
                <a:ext cx="10327008" cy="5130445"/>
              </a:xfrm>
            </p:spPr>
            <p:txBody>
              <a:bodyPr/>
              <a:lstStyle/>
              <a:p>
                <a:r>
                  <a:rPr lang="en-US" dirty="0"/>
                  <a:t>Formally, the ANOVA F test for differences in means among 3+ groups can be calculated as follows: </a:t>
                </a:r>
              </a:p>
              <a:p>
                <a:r>
                  <a:rPr lang="en-US" i="1" dirty="0"/>
                  <a:t>H</a:t>
                </a:r>
                <a:r>
                  <a:rPr lang="en-US" baseline="-25000" dirty="0"/>
                  <a:t>0</a:t>
                </a:r>
                <a:r>
                  <a:rPr lang="en-US" dirty="0"/>
                  <a:t>: the mean response is equal in all</a:t>
                </a:r>
                <a:r>
                  <a:rPr lang="en-US" i="1" dirty="0"/>
                  <a:t> K </a:t>
                </a:r>
                <a:r>
                  <a:rPr lang="en-US" dirty="0"/>
                  <a:t>treatment groups.</a:t>
                </a:r>
                <a:br>
                  <a:rPr lang="en-US" dirty="0"/>
                </a:br>
                <a:r>
                  <a:rPr lang="en-US" i="1" dirty="0"/>
                  <a:t>H</a:t>
                </a:r>
                <a:r>
                  <a:rPr lang="en-US" i="1" baseline="-25000" dirty="0"/>
                  <a:t>A</a:t>
                </a:r>
                <a:r>
                  <a:rPr lang="en-US" dirty="0"/>
                  <a:t>: there is a difference in mean response somewhere among the treatment group. </a:t>
                </a:r>
              </a:p>
              <a:p>
                <a:endParaRPr lang="en-US" dirty="0"/>
              </a:p>
              <a:p>
                <a:endParaRPr lang="en-US" dirty="0"/>
              </a:p>
              <a:p>
                <a:endParaRPr lang="en-US" dirty="0">
                  <a:effectLst/>
                </a:endParaRPr>
              </a:p>
              <a:p>
                <a:r>
                  <a:rPr lang="en-US" dirty="0"/>
                  <a:t>where </a:t>
                </a:r>
                <a:r>
                  <a:rPr lang="en-US" i="1" dirty="0" err="1"/>
                  <a:t>n</a:t>
                </a:r>
                <a:r>
                  <a:rPr lang="en-US" i="1" baseline="-25000" dirty="0" err="1"/>
                  <a:t>k</a:t>
                </a:r>
                <a:r>
                  <a:rPr lang="en-US" dirty="0"/>
                  <a:t> is the sample size in treatment group </a:t>
                </a:r>
                <a:r>
                  <a:rPr lang="en-US" i="1" dirty="0"/>
                  <a:t>k</a:t>
                </a:r>
                <a:r>
                  <a:rPr lang="en-US" dirty="0"/>
                  <a:t>, </a:t>
                </a:r>
                <a14:m>
                  <m:oMath xmlns:m="http://schemas.openxmlformats.org/officeDocument/2006/math">
                    <m:sSub>
                      <m:sSubPr>
                        <m:ctrlPr>
                          <a:rPr lang="en-US" b="0" i="1" smtClean="0">
                            <a:latin typeface="Cambria Math" panose="02040503050406030204" pitchFamily="18" charset="0"/>
                          </a:rPr>
                        </m:ctrlPr>
                      </m:sSubPr>
                      <m:e>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𝑌</m:t>
                            </m:r>
                          </m:e>
                        </m:acc>
                      </m:e>
                      <m:sub>
                        <m:r>
                          <a:rPr lang="en-US" b="0" i="1" smtClean="0">
                            <a:latin typeface="Cambria Math" panose="02040503050406030204" pitchFamily="18" charset="0"/>
                          </a:rPr>
                          <m:t>𝑘</m:t>
                        </m:r>
                      </m:sub>
                    </m:sSub>
                  </m:oMath>
                </a14:m>
                <a:r>
                  <a:rPr lang="en-US" dirty="0"/>
                  <a:t> is the mean response in treatment group </a:t>
                </a:r>
                <a:r>
                  <a:rPr lang="en-US" i="1" dirty="0"/>
                  <a:t>k</a:t>
                </a:r>
                <a:r>
                  <a:rPr lang="en-US" dirty="0"/>
                  <a:t>, </a:t>
                </a:r>
                <a14:m>
                  <m:oMath xmlns:m="http://schemas.openxmlformats.org/officeDocument/2006/math">
                    <m:sSubSup>
                      <m:sSubSupPr>
                        <m:ctrlPr>
                          <a:rPr lang="en-US" i="1" smtClean="0">
                            <a:latin typeface="Cambria Math" panose="02040503050406030204" pitchFamily="18" charset="0"/>
                          </a:rPr>
                        </m:ctrlPr>
                      </m:sSubSupPr>
                      <m:e>
                        <m:r>
                          <a:rPr lang="en-US" b="0" i="1" smtClean="0">
                            <a:latin typeface="Cambria Math" panose="02040503050406030204" pitchFamily="18" charset="0"/>
                          </a:rPr>
                          <m:t>𝑆</m:t>
                        </m:r>
                      </m:e>
                      <m:sub>
                        <m:r>
                          <a:rPr lang="en-US" b="0" i="1" smtClean="0">
                            <a:latin typeface="Cambria Math" panose="02040503050406030204" pitchFamily="18" charset="0"/>
                          </a:rPr>
                          <m:t>𝑘</m:t>
                        </m:r>
                      </m:sub>
                      <m:sup>
                        <m:r>
                          <a:rPr lang="en-US" b="0" i="1" smtClean="0">
                            <a:latin typeface="Cambria Math" panose="02040503050406030204" pitchFamily="18" charset="0"/>
                          </a:rPr>
                          <m:t>2</m:t>
                        </m:r>
                      </m:sup>
                    </m:sSubSup>
                  </m:oMath>
                </a14:m>
                <a:r>
                  <a:rPr lang="en-US" dirty="0"/>
                  <a:t> is the variance of responses in treatment group </a:t>
                </a:r>
                <a:r>
                  <a:rPr lang="en-US" i="1" dirty="0"/>
                  <a:t>k</a:t>
                </a:r>
                <a:r>
                  <a:rPr lang="en-US" dirty="0"/>
                  <a:t>,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𝑌</m:t>
                        </m:r>
                      </m:e>
                    </m:acc>
                  </m:oMath>
                </a14:m>
                <a:r>
                  <a:rPr lang="en-US" dirty="0"/>
                  <a:t> is the overall mean response, and </a:t>
                </a:r>
                <a14:m>
                  <m:oMath xmlns:m="http://schemas.openxmlformats.org/officeDocument/2006/math">
                    <m:r>
                      <a:rPr lang="en-US" b="0" i="1" smtClean="0">
                        <a:latin typeface="Cambria Math" panose="02040503050406030204" pitchFamily="18" charset="0"/>
                      </a:rPr>
                      <m:t>𝑛</m:t>
                    </m:r>
                    <m:r>
                      <a:rPr lang="en-US" b="0" i="1" smtClean="0">
                        <a:latin typeface="Cambria Math" panose="02040503050406030204" pitchFamily="18" charset="0"/>
                      </a:rPr>
                      <m:t>=</m:t>
                    </m:r>
                    <m:nary>
                      <m:naryPr>
                        <m:chr m:val="∑"/>
                        <m:subHide m:val="on"/>
                        <m:supHide m:val="on"/>
                        <m:ctrlPr>
                          <a:rPr lang="en-US" b="0" i="1" smtClean="0">
                            <a:latin typeface="Cambria Math" panose="02040503050406030204" pitchFamily="18" charset="0"/>
                          </a:rPr>
                        </m:ctrlPr>
                      </m:naryPr>
                      <m: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𝑘</m:t>
                            </m:r>
                          </m:sub>
                        </m:sSub>
                      </m:e>
                    </m:nary>
                  </m:oMath>
                </a14:m>
                <a:r>
                  <a:rPr lang="en-US" dirty="0"/>
                  <a:t>is the total sample size. </a:t>
                </a:r>
              </a:p>
              <a:p>
                <a:r>
                  <a:rPr lang="en-US" dirty="0"/>
                  <a:t>The </a:t>
                </a:r>
                <a:r>
                  <a:rPr lang="en-US" i="1" dirty="0"/>
                  <a:t>p</a:t>
                </a:r>
                <a:r>
                  <a:rPr lang="en-US" dirty="0"/>
                  <a:t>-value can then be calculated based on a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1</m:t>
                            </m:r>
                          </m:sub>
                        </m:sSub>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𝐾</m:t>
                            </m:r>
                            <m:r>
                              <a:rPr lang="en-US" b="0" i="1" smtClean="0">
                                <a:latin typeface="Cambria Math" panose="02040503050406030204" pitchFamily="18" charset="0"/>
                              </a:rPr>
                              <m:t>−1</m:t>
                            </m:r>
                          </m:e>
                        </m:d>
                        <m:r>
                          <a:rPr lang="en-US" b="0" i="1" smtClean="0">
                            <a:latin typeface="Cambria Math" panose="02040503050406030204" pitchFamily="18" charset="0"/>
                          </a:rPr>
                          <m:t>,</m:t>
                        </m:r>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𝐾</m:t>
                        </m:r>
                        <m:r>
                          <a:rPr lang="en-US" b="0" i="1" smtClean="0">
                            <a:latin typeface="Cambria Math" panose="02040503050406030204" pitchFamily="18" charset="0"/>
                          </a:rPr>
                          <m:t>)</m:t>
                        </m:r>
                      </m:sub>
                    </m:sSub>
                  </m:oMath>
                </a14:m>
                <a:r>
                  <a:rPr lang="en-US" dirty="0"/>
                  <a:t> distribution. </a:t>
                </a:r>
              </a:p>
              <a:p>
                <a:endParaRPr lang="en-US" dirty="0"/>
              </a:p>
              <a:p>
                <a:endParaRPr lang="en-US" dirty="0"/>
              </a:p>
              <a:p>
                <a:endParaRPr lang="en-US" dirty="0">
                  <a:effectLst/>
                </a:endParaRPr>
              </a:p>
            </p:txBody>
          </p:sp>
        </mc:Choice>
        <mc:Fallback xmlns="">
          <p:sp>
            <p:nvSpPr>
              <p:cNvPr id="3" name="Content Placeholder 2">
                <a:extLst>
                  <a:ext uri="{FF2B5EF4-FFF2-40B4-BE49-F238E27FC236}">
                    <a16:creationId xmlns:a16="http://schemas.microsoft.com/office/drawing/2014/main" id="{A1483873-9D99-1A48-AA62-2E340E100769}"/>
                  </a:ext>
                </a:extLst>
              </p:cNvPr>
              <p:cNvSpPr>
                <a:spLocks noGrp="1" noRot="1" noChangeAspect="1" noMove="1" noResize="1" noEditPoints="1" noAdjustHandles="1" noChangeArrowheads="1" noChangeShapeType="1" noTextEdit="1"/>
              </p:cNvSpPr>
              <p:nvPr>
                <p:ph idx="1"/>
              </p:nvPr>
            </p:nvSpPr>
            <p:spPr>
              <a:xfrm>
                <a:off x="833415" y="1177758"/>
                <a:ext cx="10327008" cy="5130445"/>
              </a:xfrm>
              <a:blipFill>
                <a:blip r:embed="rId2"/>
                <a:stretch>
                  <a:fillRect l="-860" t="-988" b="-493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21</a:t>
            </a:fld>
            <a:endParaRPr lang="en-US"/>
          </a:p>
        </p:txBody>
      </p: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4A8BFFAF-73D5-1048-810A-25A0D39B5769}"/>
                  </a:ext>
                </a:extLst>
              </p:cNvPr>
              <p:cNvSpPr/>
              <p:nvPr/>
            </p:nvSpPr>
            <p:spPr>
              <a:xfrm>
                <a:off x="3250051" y="2836588"/>
                <a:ext cx="5493736" cy="1711431"/>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600" i="1" smtClean="0">
                          <a:latin typeface="Cambria Math" panose="02040503050406030204" pitchFamily="18" charset="0"/>
                        </a:rPr>
                        <m:t>𝐹</m:t>
                      </m:r>
                      <m:r>
                        <a:rPr lang="en-US" sz="2600" i="1" smtClean="0">
                          <a:latin typeface="Cambria Math" panose="02040503050406030204" pitchFamily="18" charset="0"/>
                        </a:rPr>
                        <m:t>=</m:t>
                      </m:r>
                      <m:f>
                        <m:fPr>
                          <m:ctrlPr>
                            <a:rPr lang="en-US" sz="2600" i="1">
                              <a:latin typeface="Cambria Math" panose="02040503050406030204" pitchFamily="18" charset="0"/>
                            </a:rPr>
                          </m:ctrlPr>
                        </m:fPr>
                        <m:num>
                          <m:nary>
                            <m:naryPr>
                              <m:chr m:val="∑"/>
                              <m:ctrlPr>
                                <a:rPr lang="en-US" sz="2600" i="1" smtClean="0">
                                  <a:latin typeface="Cambria Math" panose="02040503050406030204" pitchFamily="18" charset="0"/>
                                </a:rPr>
                              </m:ctrlPr>
                            </m:naryPr>
                            <m:sub>
                              <m:r>
                                <m:rPr>
                                  <m:brk m:alnAt="23"/>
                                </m:rPr>
                                <a:rPr lang="en-US" sz="2600" b="0" i="1" smtClean="0">
                                  <a:latin typeface="Cambria Math" panose="02040503050406030204" pitchFamily="18" charset="0"/>
                                </a:rPr>
                                <m:t>𝑘</m:t>
                              </m:r>
                              <m:r>
                                <a:rPr lang="en-US" sz="2600" b="0" i="1" smtClean="0">
                                  <a:latin typeface="Cambria Math" panose="02040503050406030204" pitchFamily="18" charset="0"/>
                                </a:rPr>
                                <m:t>=1</m:t>
                              </m:r>
                            </m:sub>
                            <m:sup>
                              <m:r>
                                <a:rPr lang="en-US" sz="2600" b="0" i="1" smtClean="0">
                                  <a:latin typeface="Cambria Math" panose="02040503050406030204" pitchFamily="18" charset="0"/>
                                </a:rPr>
                                <m:t>𝐾</m:t>
                              </m:r>
                            </m:sup>
                            <m:e>
                              <m:f>
                                <m:fPr>
                                  <m:ctrlPr>
                                    <a:rPr lang="en-US" sz="2600" i="1" smtClean="0">
                                      <a:latin typeface="Cambria Math" panose="02040503050406030204" pitchFamily="18" charset="0"/>
                                    </a:rPr>
                                  </m:ctrlPr>
                                </m:fPr>
                                <m:num>
                                  <m:sSub>
                                    <m:sSubPr>
                                      <m:ctrlPr>
                                        <a:rPr lang="en-US" sz="2600" b="0" i="1" smtClean="0">
                                          <a:latin typeface="Cambria Math" panose="02040503050406030204" pitchFamily="18" charset="0"/>
                                        </a:rPr>
                                      </m:ctrlPr>
                                    </m:sSubPr>
                                    <m:e>
                                      <m:r>
                                        <a:rPr lang="en-US" sz="2600" b="0" i="1" smtClean="0">
                                          <a:latin typeface="Cambria Math" panose="02040503050406030204" pitchFamily="18" charset="0"/>
                                        </a:rPr>
                                        <m:t>𝑛</m:t>
                                      </m:r>
                                    </m:e>
                                    <m:sub>
                                      <m:r>
                                        <a:rPr lang="en-US" sz="2600" b="0" i="1" smtClean="0">
                                          <a:latin typeface="Cambria Math" panose="02040503050406030204" pitchFamily="18" charset="0"/>
                                        </a:rPr>
                                        <m:t>𝑘</m:t>
                                      </m:r>
                                    </m:sub>
                                  </m:sSub>
                                  <m:sSup>
                                    <m:sSupPr>
                                      <m:ctrlPr>
                                        <a:rPr lang="en-US" sz="2600" b="0" i="1" smtClean="0">
                                          <a:latin typeface="Cambria Math" panose="02040503050406030204" pitchFamily="18" charset="0"/>
                                        </a:rPr>
                                      </m:ctrlPr>
                                    </m:sSupPr>
                                    <m:e>
                                      <m:d>
                                        <m:dPr>
                                          <m:ctrlPr>
                                            <a:rPr lang="en-US" sz="2600" b="0" i="1" smtClean="0">
                                              <a:latin typeface="Cambria Math" panose="02040503050406030204" pitchFamily="18" charset="0"/>
                                            </a:rPr>
                                          </m:ctrlPr>
                                        </m:dPr>
                                        <m:e>
                                          <m:sSub>
                                            <m:sSubPr>
                                              <m:ctrlPr>
                                                <a:rPr lang="en-US" sz="2600" i="1">
                                                  <a:latin typeface="Cambria Math" panose="02040503050406030204" pitchFamily="18" charset="0"/>
                                                </a:rPr>
                                              </m:ctrlPr>
                                            </m:sSubPr>
                                            <m:e>
                                              <m:acc>
                                                <m:accPr>
                                                  <m:chr m:val="̅"/>
                                                  <m:ctrlPr>
                                                    <a:rPr lang="en-US" sz="2600" i="1">
                                                      <a:latin typeface="Cambria Math" panose="02040503050406030204" pitchFamily="18" charset="0"/>
                                                    </a:rPr>
                                                  </m:ctrlPr>
                                                </m:accPr>
                                                <m:e>
                                                  <m:r>
                                                    <a:rPr lang="en-US" sz="2600" i="1">
                                                      <a:latin typeface="Cambria Math" panose="02040503050406030204" pitchFamily="18" charset="0"/>
                                                    </a:rPr>
                                                    <m:t>𝑌</m:t>
                                                  </m:r>
                                                </m:e>
                                              </m:acc>
                                            </m:e>
                                            <m:sub>
                                              <m:r>
                                                <a:rPr lang="en-US" sz="2600" i="1">
                                                  <a:latin typeface="Cambria Math" panose="02040503050406030204" pitchFamily="18" charset="0"/>
                                                </a:rPr>
                                                <m:t>𝑘</m:t>
                                              </m:r>
                                            </m:sub>
                                          </m:sSub>
                                          <m:r>
                                            <a:rPr lang="en-US" sz="2600" b="0" i="1" smtClean="0">
                                              <a:latin typeface="Cambria Math" panose="02040503050406030204" pitchFamily="18" charset="0"/>
                                            </a:rPr>
                                            <m:t>−</m:t>
                                          </m:r>
                                          <m:acc>
                                            <m:accPr>
                                              <m:chr m:val="̅"/>
                                              <m:ctrlPr>
                                                <a:rPr lang="en-US" sz="2600" i="1">
                                                  <a:latin typeface="Cambria Math" panose="02040503050406030204" pitchFamily="18" charset="0"/>
                                                </a:rPr>
                                              </m:ctrlPr>
                                            </m:accPr>
                                            <m:e>
                                              <m:r>
                                                <a:rPr lang="en-US" sz="2600" i="1">
                                                  <a:latin typeface="Cambria Math" panose="02040503050406030204" pitchFamily="18" charset="0"/>
                                                </a:rPr>
                                                <m:t>𝑌</m:t>
                                              </m:r>
                                            </m:e>
                                          </m:acc>
                                        </m:e>
                                      </m:d>
                                    </m:e>
                                    <m:sup>
                                      <m:r>
                                        <a:rPr lang="en-US" sz="2600" b="0" i="1" smtClean="0">
                                          <a:latin typeface="Cambria Math" panose="02040503050406030204" pitchFamily="18" charset="0"/>
                                        </a:rPr>
                                        <m:t>2</m:t>
                                      </m:r>
                                    </m:sup>
                                  </m:sSup>
                                </m:num>
                                <m:den>
                                  <m:r>
                                    <a:rPr lang="en-US" sz="2600" b="0" i="1" smtClean="0">
                                      <a:latin typeface="Cambria Math" panose="02040503050406030204" pitchFamily="18" charset="0"/>
                                    </a:rPr>
                                    <m:t>(</m:t>
                                  </m:r>
                                  <m:r>
                                    <a:rPr lang="en-US" sz="2600" b="0" i="1" smtClean="0">
                                      <a:latin typeface="Cambria Math" panose="02040503050406030204" pitchFamily="18" charset="0"/>
                                    </a:rPr>
                                    <m:t>𝐾</m:t>
                                  </m:r>
                                  <m:r>
                                    <a:rPr lang="en-US" sz="2600" b="0" i="1" smtClean="0">
                                      <a:latin typeface="Cambria Math" panose="02040503050406030204" pitchFamily="18" charset="0"/>
                                    </a:rPr>
                                    <m:t>−1)</m:t>
                                  </m:r>
                                </m:den>
                              </m:f>
                            </m:e>
                          </m:nary>
                        </m:num>
                        <m:den>
                          <m:nary>
                            <m:naryPr>
                              <m:chr m:val="∑"/>
                              <m:ctrlPr>
                                <a:rPr lang="en-US" sz="2600" i="1">
                                  <a:latin typeface="Cambria Math" panose="02040503050406030204" pitchFamily="18" charset="0"/>
                                </a:rPr>
                              </m:ctrlPr>
                            </m:naryPr>
                            <m:sub>
                              <m:r>
                                <m:rPr>
                                  <m:brk m:alnAt="23"/>
                                </m:rPr>
                                <a:rPr lang="en-US" sz="2600" i="1">
                                  <a:latin typeface="Cambria Math" panose="02040503050406030204" pitchFamily="18" charset="0"/>
                                </a:rPr>
                                <m:t>𝑘</m:t>
                              </m:r>
                              <m:r>
                                <a:rPr lang="en-US" sz="2600" i="1">
                                  <a:latin typeface="Cambria Math" panose="02040503050406030204" pitchFamily="18" charset="0"/>
                                </a:rPr>
                                <m:t>=1</m:t>
                              </m:r>
                            </m:sub>
                            <m:sup>
                              <m:r>
                                <a:rPr lang="en-US" sz="2600" i="1">
                                  <a:latin typeface="Cambria Math" panose="02040503050406030204" pitchFamily="18" charset="0"/>
                                </a:rPr>
                                <m:t>𝐾</m:t>
                              </m:r>
                            </m:sup>
                            <m:e>
                              <m:f>
                                <m:fPr>
                                  <m:ctrlPr>
                                    <a:rPr lang="en-US" sz="2600" i="1">
                                      <a:latin typeface="Cambria Math" panose="02040503050406030204" pitchFamily="18" charset="0"/>
                                    </a:rPr>
                                  </m:ctrlPr>
                                </m:fPr>
                                <m:num>
                                  <m:r>
                                    <a:rPr lang="en-US" sz="2600" b="0" i="1" smtClean="0">
                                      <a:latin typeface="Cambria Math" panose="02040503050406030204" pitchFamily="18" charset="0"/>
                                    </a:rPr>
                                    <m:t>(</m:t>
                                  </m:r>
                                  <m:sSub>
                                    <m:sSubPr>
                                      <m:ctrlPr>
                                        <a:rPr lang="en-US" sz="2600" i="1">
                                          <a:latin typeface="Cambria Math" panose="02040503050406030204" pitchFamily="18" charset="0"/>
                                        </a:rPr>
                                      </m:ctrlPr>
                                    </m:sSubPr>
                                    <m:e>
                                      <m:r>
                                        <a:rPr lang="en-US" sz="2600" i="1">
                                          <a:latin typeface="Cambria Math" panose="02040503050406030204" pitchFamily="18" charset="0"/>
                                        </a:rPr>
                                        <m:t>𝑛</m:t>
                                      </m:r>
                                    </m:e>
                                    <m:sub>
                                      <m:r>
                                        <a:rPr lang="en-US" sz="2600" i="1">
                                          <a:latin typeface="Cambria Math" panose="02040503050406030204" pitchFamily="18" charset="0"/>
                                        </a:rPr>
                                        <m:t>𝑘</m:t>
                                      </m:r>
                                    </m:sub>
                                  </m:sSub>
                                  <m:r>
                                    <a:rPr lang="en-US" sz="2600" b="0" i="1" smtClean="0">
                                      <a:latin typeface="Cambria Math" panose="02040503050406030204" pitchFamily="18" charset="0"/>
                                    </a:rPr>
                                    <m:t>−1)</m:t>
                                  </m:r>
                                  <m:sSubSup>
                                    <m:sSubSupPr>
                                      <m:ctrlPr>
                                        <a:rPr lang="en-US" sz="2600" b="0" i="1" smtClean="0">
                                          <a:latin typeface="Cambria Math" panose="02040503050406030204" pitchFamily="18" charset="0"/>
                                        </a:rPr>
                                      </m:ctrlPr>
                                    </m:sSubSupPr>
                                    <m:e>
                                      <m:r>
                                        <a:rPr lang="en-US" sz="2600" b="0" i="1" smtClean="0">
                                          <a:latin typeface="Cambria Math" panose="02040503050406030204" pitchFamily="18" charset="0"/>
                                        </a:rPr>
                                        <m:t>𝑆</m:t>
                                      </m:r>
                                    </m:e>
                                    <m:sub>
                                      <m:r>
                                        <a:rPr lang="en-US" sz="2600" b="0" i="1" smtClean="0">
                                          <a:latin typeface="Cambria Math" panose="02040503050406030204" pitchFamily="18" charset="0"/>
                                        </a:rPr>
                                        <m:t>𝑘</m:t>
                                      </m:r>
                                    </m:sub>
                                    <m:sup>
                                      <m:r>
                                        <a:rPr lang="en-US" sz="2600" b="0" i="1" smtClean="0">
                                          <a:latin typeface="Cambria Math" panose="02040503050406030204" pitchFamily="18" charset="0"/>
                                        </a:rPr>
                                        <m:t>2</m:t>
                                      </m:r>
                                    </m:sup>
                                  </m:sSubSup>
                                  <m:r>
                                    <a:rPr lang="en-US" sz="2600" i="1" smtClean="0">
                                      <a:latin typeface="Cambria Math" panose="02040503050406030204" pitchFamily="18" charset="0"/>
                                    </a:rPr>
                                    <m:t> </m:t>
                                  </m:r>
                                </m:num>
                                <m:den>
                                  <m:r>
                                    <a:rPr lang="en-US" sz="2600" i="1">
                                      <a:latin typeface="Cambria Math" panose="02040503050406030204" pitchFamily="18" charset="0"/>
                                    </a:rPr>
                                    <m:t>(</m:t>
                                  </m:r>
                                  <m:r>
                                    <a:rPr lang="en-US" sz="2600" b="0" i="1" smtClean="0">
                                      <a:latin typeface="Cambria Math" panose="02040503050406030204" pitchFamily="18" charset="0"/>
                                    </a:rPr>
                                    <m:t>𝑛</m:t>
                                  </m:r>
                                  <m:r>
                                    <a:rPr lang="en-US" sz="2600" b="0" i="1" smtClean="0">
                                      <a:latin typeface="Cambria Math" panose="02040503050406030204" pitchFamily="18" charset="0"/>
                                    </a:rPr>
                                    <m:t>−</m:t>
                                  </m:r>
                                  <m:r>
                                    <a:rPr lang="en-US" sz="2600" i="1">
                                      <a:latin typeface="Cambria Math" panose="02040503050406030204" pitchFamily="18" charset="0"/>
                                    </a:rPr>
                                    <m:t>𝐾</m:t>
                                  </m:r>
                                  <m:r>
                                    <a:rPr lang="en-US" sz="2600" i="1">
                                      <a:latin typeface="Cambria Math" panose="02040503050406030204" pitchFamily="18" charset="0"/>
                                    </a:rPr>
                                    <m:t>)</m:t>
                                  </m:r>
                                </m:den>
                              </m:f>
                            </m:e>
                          </m:nary>
                        </m:den>
                      </m:f>
                    </m:oMath>
                  </m:oMathPara>
                </a14:m>
                <a:endParaRPr lang="en-US" sz="2600" dirty="0"/>
              </a:p>
            </p:txBody>
          </p:sp>
        </mc:Choice>
        <mc:Fallback xmlns="">
          <p:sp>
            <p:nvSpPr>
              <p:cNvPr id="4" name="Rectangle 3">
                <a:extLst>
                  <a:ext uri="{FF2B5EF4-FFF2-40B4-BE49-F238E27FC236}">
                    <a16:creationId xmlns:a16="http://schemas.microsoft.com/office/drawing/2014/main" id="{4A8BFFAF-73D5-1048-810A-25A0D39B5769}"/>
                  </a:ext>
                </a:extLst>
              </p:cNvPr>
              <p:cNvSpPr>
                <a:spLocks noRot="1" noChangeAspect="1" noMove="1" noResize="1" noEditPoints="1" noAdjustHandles="1" noChangeArrowheads="1" noChangeShapeType="1" noTextEdit="1"/>
              </p:cNvSpPr>
              <p:nvPr/>
            </p:nvSpPr>
            <p:spPr>
              <a:xfrm>
                <a:off x="3250051" y="2836588"/>
                <a:ext cx="5493736" cy="1711431"/>
              </a:xfrm>
              <a:prstGeom prst="rect">
                <a:avLst/>
              </a:prstGeom>
              <a:blipFill>
                <a:blip r:embed="rId3"/>
                <a:stretch>
                  <a:fillRect t="-25000" b="-47794"/>
                </a:stretch>
              </a:blipFill>
            </p:spPr>
            <p:txBody>
              <a:bodyPr/>
              <a:lstStyle/>
              <a:p>
                <a:r>
                  <a:rPr lang="en-US">
                    <a:noFill/>
                  </a:rPr>
                  <a:t> </a:t>
                </a:r>
              </a:p>
            </p:txBody>
          </p:sp>
        </mc:Fallback>
      </mc:AlternateContent>
    </p:spTree>
    <p:extLst>
      <p:ext uri="{BB962C8B-B14F-4D97-AF65-F5344CB8AC3E}">
        <p14:creationId xmlns:p14="http://schemas.microsoft.com/office/powerpoint/2010/main" val="8710859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Comparing categorical variables</a:t>
            </a:r>
            <a:endParaRPr lang="en-US" dirty="0">
              <a:effectLst/>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833415" y="1177758"/>
                <a:ext cx="10327008" cy="5130445"/>
              </a:xfrm>
            </p:spPr>
            <p:txBody>
              <a:bodyPr/>
              <a:lstStyle/>
              <a:p>
                <a:r>
                  <a:rPr lang="en-US" dirty="0"/>
                  <a:t>The classic approach to see if a categorical response variable is different between 2 or more groups is the </a:t>
                </a:r>
                <a14:m>
                  <m:oMath xmlns:m="http://schemas.openxmlformats.org/officeDocument/2006/math">
                    <m:sSup>
                      <m:sSupPr>
                        <m:ctrlPr>
                          <a:rPr lang="en-US" b="0" i="1" smtClean="0">
                            <a:latin typeface="Cambria Math" panose="02040503050406030204" pitchFamily="18" charset="0"/>
                            <a:ea typeface="Cambria Math" panose="02040503050406030204" pitchFamily="18" charset="0"/>
                          </a:rPr>
                        </m:ctrlPr>
                      </m:sSupPr>
                      <m:e>
                        <m:r>
                          <a:rPr lang="en-US" i="1" smtClean="0">
                            <a:latin typeface="Cambria Math" panose="02040503050406030204" pitchFamily="18" charset="0"/>
                            <a:ea typeface="Cambria Math" panose="02040503050406030204" pitchFamily="18" charset="0"/>
                          </a:rPr>
                          <m:t>𝜒</m:t>
                        </m:r>
                      </m:e>
                      <m:sup>
                        <m:r>
                          <a:rPr lang="en-US" b="0" i="1" smtClean="0">
                            <a:latin typeface="Cambria Math" panose="02040503050406030204" pitchFamily="18" charset="0"/>
                            <a:ea typeface="Cambria Math" panose="02040503050406030204" pitchFamily="18" charset="0"/>
                          </a:rPr>
                          <m:t>2</m:t>
                        </m:r>
                      </m:sup>
                    </m:sSup>
                  </m:oMath>
                </a14:m>
                <a:r>
                  <a:rPr lang="el-GR" dirty="0"/>
                  <a:t> </a:t>
                </a:r>
                <a:r>
                  <a:rPr lang="en-US" dirty="0"/>
                  <a:t>test for independence. A contingency table (we called it a confusion matrix) illustrates the idea: </a:t>
                </a:r>
              </a:p>
              <a:p>
                <a:endParaRPr lang="en-US" dirty="0"/>
              </a:p>
              <a:p>
                <a:endParaRPr lang="en-US" dirty="0"/>
              </a:p>
              <a:p>
                <a:endParaRPr lang="en-US" dirty="0"/>
              </a:p>
              <a:p>
                <a:endParaRPr lang="en-US" dirty="0"/>
              </a:p>
              <a:p>
                <a:r>
                  <a:rPr lang="en-US" dirty="0"/>
                  <a:t>If the two variables were independent, then: </a:t>
                </a:r>
                <a:br>
                  <a:rPr lang="en-US" dirty="0"/>
                </a:br>
                <a:r>
                  <a:rPr lang="en-US" i="1" dirty="0"/>
                  <a:t>P</a:t>
                </a:r>
                <a:r>
                  <a:rPr lang="en-US" dirty="0"/>
                  <a:t>(</a:t>
                </a:r>
                <a:r>
                  <a:rPr lang="en-US" i="1" dirty="0"/>
                  <a:t>Y</a:t>
                </a:r>
                <a:r>
                  <a:rPr lang="en-US" dirty="0"/>
                  <a:t> = 1 ∩ </a:t>
                </a:r>
                <a:r>
                  <a:rPr lang="en-US" i="1" dirty="0"/>
                  <a:t>X</a:t>
                </a:r>
                <a:r>
                  <a:rPr lang="en-US" dirty="0"/>
                  <a:t> = 1) = </a:t>
                </a:r>
                <a:r>
                  <a:rPr lang="en-US" i="1" dirty="0"/>
                  <a:t>P</a:t>
                </a:r>
                <a:r>
                  <a:rPr lang="en-US" dirty="0"/>
                  <a:t>(</a:t>
                </a:r>
                <a:r>
                  <a:rPr lang="en-US" i="1" dirty="0"/>
                  <a:t>Y</a:t>
                </a:r>
                <a:r>
                  <a:rPr lang="en-US" dirty="0"/>
                  <a:t> = 1)</a:t>
                </a:r>
                <a:r>
                  <a:rPr lang="en-US" i="1" dirty="0"/>
                  <a:t>P</a:t>
                </a:r>
                <a:r>
                  <a:rPr lang="en-US" dirty="0"/>
                  <a:t>(</a:t>
                </a:r>
                <a:r>
                  <a:rPr lang="en-US" i="1" dirty="0"/>
                  <a:t>X</a:t>
                </a:r>
                <a:r>
                  <a:rPr lang="en-US" dirty="0"/>
                  <a:t> = 1). </a:t>
                </a:r>
              </a:p>
              <a:p>
                <a:endParaRPr lang="en-US" sz="900" dirty="0"/>
              </a:p>
              <a:p>
                <a:r>
                  <a:rPr lang="en-US" dirty="0"/>
                  <a:t>How far the inner cell counts are from what they are expected to be under this condition is the basis for the test. </a:t>
                </a:r>
              </a:p>
              <a:p>
                <a:endParaRPr lang="en-US" dirty="0"/>
              </a:p>
              <a:p>
                <a:endParaRPr lang="en-US" dirty="0">
                  <a:effectLst/>
                </a:endParaRPr>
              </a:p>
            </p:txBody>
          </p:sp>
        </mc:Choice>
        <mc:Fallback xmlns="">
          <p:sp>
            <p:nvSpPr>
              <p:cNvPr id="3" name="Content Placeholder 2">
                <a:extLst>
                  <a:ext uri="{FF2B5EF4-FFF2-40B4-BE49-F238E27FC236}">
                    <a16:creationId xmlns:a16="http://schemas.microsoft.com/office/drawing/2014/main" id="{A1483873-9D99-1A48-AA62-2E340E100769}"/>
                  </a:ext>
                </a:extLst>
              </p:cNvPr>
              <p:cNvSpPr>
                <a:spLocks noGrp="1" noRot="1" noChangeAspect="1" noMove="1" noResize="1" noEditPoints="1" noAdjustHandles="1" noChangeArrowheads="1" noChangeShapeType="1" noTextEdit="1"/>
              </p:cNvSpPr>
              <p:nvPr>
                <p:ph idx="1"/>
              </p:nvPr>
            </p:nvSpPr>
            <p:spPr>
              <a:xfrm>
                <a:off x="833415" y="1177758"/>
                <a:ext cx="10327008" cy="5130445"/>
              </a:xfrm>
              <a:blipFill>
                <a:blip r:embed="rId2"/>
                <a:stretch>
                  <a:fillRect l="-860" t="-988" r="-369"/>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22</a:t>
            </a:fld>
            <a:endParaRPr lang="en-US"/>
          </a:p>
        </p:txBody>
      </p:sp>
      <p:pic>
        <p:nvPicPr>
          <p:cNvPr id="4" name="Picture 3">
            <a:extLst>
              <a:ext uri="{FF2B5EF4-FFF2-40B4-BE49-F238E27FC236}">
                <a16:creationId xmlns:a16="http://schemas.microsoft.com/office/drawing/2014/main" id="{62671488-E7FC-9543-9ECB-E9B66474F61A}"/>
              </a:ext>
            </a:extLst>
          </p:cNvPr>
          <p:cNvPicPr>
            <a:picLocks noChangeAspect="1"/>
          </p:cNvPicPr>
          <p:nvPr/>
        </p:nvPicPr>
        <p:blipFill>
          <a:blip r:embed="rId3"/>
          <a:stretch>
            <a:fillRect/>
          </a:stretch>
        </p:blipFill>
        <p:spPr>
          <a:xfrm>
            <a:off x="3288393" y="2380342"/>
            <a:ext cx="5615214" cy="1688358"/>
          </a:xfrm>
          <a:prstGeom prst="rect">
            <a:avLst/>
          </a:prstGeom>
        </p:spPr>
      </p:pic>
    </p:spTree>
    <p:extLst>
      <p:ext uri="{BB962C8B-B14F-4D97-AF65-F5344CB8AC3E}">
        <p14:creationId xmlns:p14="http://schemas.microsoft.com/office/powerpoint/2010/main" val="8284743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l-GR" dirty="0"/>
              <a:t>χ2 </a:t>
            </a:r>
            <a:r>
              <a:rPr lang="en-US" dirty="0"/>
              <a:t>test for independence </a:t>
            </a:r>
            <a:endParaRPr lang="en-US" dirty="0">
              <a:effectLst/>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833415" y="1177758"/>
                <a:ext cx="10327008" cy="5130445"/>
              </a:xfrm>
            </p:spPr>
            <p:txBody>
              <a:bodyPr/>
              <a:lstStyle/>
              <a:p>
                <a:r>
                  <a:rPr lang="en-US" dirty="0"/>
                  <a:t>Formally, the </a:t>
                </a:r>
                <a14:m>
                  <m:oMath xmlns:m="http://schemas.openxmlformats.org/officeDocument/2006/math">
                    <m:sSup>
                      <m:sSupPr>
                        <m:ctrlPr>
                          <a:rPr lang="en-US" b="0" i="1" smtClean="0">
                            <a:latin typeface="Cambria Math" panose="02040503050406030204" pitchFamily="18" charset="0"/>
                            <a:ea typeface="Cambria Math" panose="02040503050406030204" pitchFamily="18" charset="0"/>
                          </a:rPr>
                        </m:ctrlPr>
                      </m:sSupPr>
                      <m:e>
                        <m:r>
                          <a:rPr lang="en-US" i="1" smtClean="0">
                            <a:latin typeface="Cambria Math" panose="02040503050406030204" pitchFamily="18" charset="0"/>
                            <a:ea typeface="Cambria Math" panose="02040503050406030204" pitchFamily="18" charset="0"/>
                          </a:rPr>
                          <m:t>𝜒</m:t>
                        </m:r>
                      </m:e>
                      <m:sup>
                        <m:r>
                          <a:rPr lang="en-US" b="0" i="1" smtClean="0">
                            <a:latin typeface="Cambria Math" panose="02040503050406030204" pitchFamily="18" charset="0"/>
                            <a:ea typeface="Cambria Math" panose="02040503050406030204" pitchFamily="18" charset="0"/>
                          </a:rPr>
                          <m:t>2</m:t>
                        </m:r>
                      </m:sup>
                    </m:sSup>
                  </m:oMath>
                </a14:m>
                <a:r>
                  <a:rPr lang="el-GR" dirty="0"/>
                  <a:t> </a:t>
                </a:r>
                <a:r>
                  <a:rPr lang="en-US" dirty="0"/>
                  <a:t>test for independence can be calculated as follows:</a:t>
                </a:r>
                <a:br>
                  <a:rPr lang="en-US" dirty="0"/>
                </a:br>
                <a:r>
                  <a:rPr lang="en-US" i="1" dirty="0"/>
                  <a:t>H</a:t>
                </a:r>
                <a:r>
                  <a:rPr lang="en-US" baseline="-25000" dirty="0"/>
                  <a:t>0</a:t>
                </a:r>
                <a:r>
                  <a:rPr lang="en-US" dirty="0"/>
                  <a:t>: the 2 categorical variables are independent</a:t>
                </a:r>
                <a:br>
                  <a:rPr lang="en-US" dirty="0"/>
                </a:br>
                <a:r>
                  <a:rPr lang="en-US" i="1" dirty="0"/>
                  <a:t>H</a:t>
                </a:r>
                <a:r>
                  <a:rPr lang="en-US" i="1" baseline="-25000" dirty="0"/>
                  <a:t>A</a:t>
                </a:r>
                <a:r>
                  <a:rPr lang="en-US" dirty="0"/>
                  <a:t>: the 2 categorical variables are not independent (response depends on the treatment). </a:t>
                </a:r>
              </a:p>
              <a:p>
                <a:endParaRPr lang="en-US" dirty="0"/>
              </a:p>
              <a:p>
                <a:endParaRPr lang="en-US" dirty="0"/>
              </a:p>
              <a:p>
                <a:endParaRPr lang="en-US" sz="900" dirty="0"/>
              </a:p>
              <a:p>
                <a:r>
                  <a:rPr lang="en-US" dirty="0"/>
                  <a:t>where </a:t>
                </a:r>
                <a:r>
                  <a:rPr lang="en-US" i="1" dirty="0" err="1"/>
                  <a:t>Obs</a:t>
                </a:r>
                <a:r>
                  <a:rPr lang="en-US" dirty="0"/>
                  <a:t> is the observed cell count and </a:t>
                </a:r>
                <a:r>
                  <a:rPr lang="en-US" i="1" dirty="0" err="1"/>
                  <a:t>Exp</a:t>
                </a:r>
                <a:r>
                  <a:rPr lang="en-US" dirty="0"/>
                  <a:t> is the expected cell count: </a:t>
                </a:r>
                <a:br>
                  <a:rPr lang="en-US" dirty="0"/>
                </a:br>
                <a14:m>
                  <m:oMath xmlns:m="http://schemas.openxmlformats.org/officeDocument/2006/math">
                    <m:r>
                      <a:rPr lang="en-US" i="1">
                        <a:latin typeface="Cambria Math" panose="02040503050406030204" pitchFamily="18" charset="0"/>
                      </a:rPr>
                      <m:t>𝐸𝑥𝑝</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m:t>
                        </m:r>
                        <m:r>
                          <a:rPr lang="en-US" b="0" i="1" smtClean="0">
                            <a:latin typeface="Cambria Math" panose="02040503050406030204" pitchFamily="18" charset="0"/>
                          </a:rPr>
                          <m:t>𝑟𝑜𝑤</m:t>
                        </m:r>
                        <m:r>
                          <a:rPr lang="en-US" b="0" i="1" smtClean="0">
                            <a:latin typeface="Cambria Math" panose="02040503050406030204" pitchFamily="18" charset="0"/>
                          </a:rPr>
                          <m:t> </m:t>
                        </m:r>
                        <m:r>
                          <a:rPr lang="en-US" b="0" i="1" smtClean="0">
                            <a:latin typeface="Cambria Math" panose="02040503050406030204" pitchFamily="18" charset="0"/>
                          </a:rPr>
                          <m:t>𝑡𝑜𝑡𝑎𝑙</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𝑐𝑜𝑙𝑢𝑚𝑛</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𝑡𝑜𝑡𝑎𝑙</m:t>
                        </m:r>
                        <m:r>
                          <a:rPr lang="en-US" b="0" i="1" smtClean="0">
                            <a:latin typeface="Cambria Math" panose="02040503050406030204" pitchFamily="18" charset="0"/>
                            <a:ea typeface="Cambria Math" panose="02040503050406030204" pitchFamily="18" charset="0"/>
                          </a:rPr>
                          <m:t>)</m:t>
                        </m:r>
                      </m:num>
                      <m:den>
                        <m:r>
                          <a:rPr lang="en-US" b="0" i="1" smtClean="0">
                            <a:latin typeface="Cambria Math" panose="02040503050406030204" pitchFamily="18" charset="0"/>
                          </a:rPr>
                          <m:t>𝑛</m:t>
                        </m:r>
                      </m:den>
                    </m:f>
                  </m:oMath>
                </a14:m>
                <a:r>
                  <a:rPr lang="en-US" dirty="0"/>
                  <a:t>.</a:t>
                </a:r>
              </a:p>
              <a:p>
                <a:r>
                  <a:rPr lang="en-US" dirty="0"/>
                  <a:t>The </a:t>
                </a:r>
                <a:r>
                  <a:rPr lang="en-US" i="1" dirty="0"/>
                  <a:t>p</a:t>
                </a:r>
                <a:r>
                  <a:rPr lang="en-US" dirty="0"/>
                  <a:t>-value can then be calculated based on a </a:t>
                </a:r>
                <a14:m>
                  <m:oMath xmlns:m="http://schemas.openxmlformats.org/officeDocument/2006/math">
                    <m:sSubSup>
                      <m:sSubSupPr>
                        <m:ctrlPr>
                          <a:rPr lang="en-US" i="1" smtClean="0">
                            <a:latin typeface="Cambria Math" panose="02040503050406030204" pitchFamily="18" charset="0"/>
                          </a:rPr>
                        </m:ctrlPr>
                      </m:sSubSupPr>
                      <m:e>
                        <m:r>
                          <a:rPr lang="en-US" i="1" smtClean="0">
                            <a:latin typeface="Cambria Math" panose="02040503050406030204" pitchFamily="18" charset="0"/>
                            <a:ea typeface="Cambria Math" panose="02040503050406030204" pitchFamily="18" charset="0"/>
                          </a:rPr>
                          <m:t>𝜒</m:t>
                        </m:r>
                      </m:e>
                      <m:sub>
                        <m:r>
                          <a:rPr lang="en-US" b="0" i="1" smtClean="0">
                            <a:latin typeface="Cambria Math" panose="02040503050406030204" pitchFamily="18" charset="0"/>
                          </a:rPr>
                          <m:t>𝑑𝑓</m:t>
                        </m:r>
                        <m:r>
                          <a:rPr lang="en-US" b="0" i="1" smtClean="0">
                            <a:latin typeface="Cambria Math" panose="02040503050406030204" pitchFamily="18" charset="0"/>
                          </a:rPr>
                          <m:t>=(</m:t>
                        </m:r>
                        <m:r>
                          <a:rPr lang="en-US" b="0" i="1" smtClean="0">
                            <a:latin typeface="Cambria Math" panose="02040503050406030204" pitchFamily="18" charset="0"/>
                          </a:rPr>
                          <m:t>𝑟</m:t>
                        </m:r>
                        <m:r>
                          <a:rPr lang="en-US" b="0" i="1" smtClean="0">
                            <a:latin typeface="Cambria Math" panose="02040503050406030204" pitchFamily="18" charset="0"/>
                          </a:rPr>
                          <m:t>−1)×(</m:t>
                        </m:r>
                        <m:r>
                          <a:rPr lang="en-US" b="0" i="1" smtClean="0">
                            <a:latin typeface="Cambria Math" panose="02040503050406030204" pitchFamily="18" charset="0"/>
                            <a:ea typeface="Cambria Math" panose="02040503050406030204" pitchFamily="18" charset="0"/>
                          </a:rPr>
                          <m:t>𝑐</m:t>
                        </m:r>
                        <m:r>
                          <a:rPr lang="en-US" b="0" i="1" smtClean="0">
                            <a:latin typeface="Cambria Math" panose="02040503050406030204" pitchFamily="18" charset="0"/>
                            <a:ea typeface="Cambria Math" panose="02040503050406030204" pitchFamily="18" charset="0"/>
                          </a:rPr>
                          <m:t>−1)</m:t>
                        </m:r>
                      </m:sub>
                      <m:sup>
                        <m:r>
                          <a:rPr lang="en-US" b="0" i="1" smtClean="0">
                            <a:latin typeface="Cambria Math" panose="02040503050406030204" pitchFamily="18" charset="0"/>
                          </a:rPr>
                          <m:t>2</m:t>
                        </m:r>
                      </m:sup>
                    </m:sSubSup>
                  </m:oMath>
                </a14:m>
                <a:r>
                  <a:rPr lang="en-US" dirty="0"/>
                  <a:t> distribution </a:t>
                </a:r>
                <a:br>
                  <a:rPr lang="en-US" dirty="0"/>
                </a:br>
                <a:r>
                  <a:rPr lang="en-US" dirty="0"/>
                  <a:t>(</a:t>
                </a:r>
                <a:r>
                  <a:rPr lang="en-US" i="1" dirty="0"/>
                  <a:t>r</a:t>
                </a:r>
                <a:r>
                  <a:rPr lang="en-US" dirty="0"/>
                  <a:t> is the # categories for the row var., </a:t>
                </a:r>
                <a:r>
                  <a:rPr lang="en-US" i="1" dirty="0"/>
                  <a:t>c</a:t>
                </a:r>
                <a:r>
                  <a:rPr lang="en-US" dirty="0"/>
                  <a:t> is the # categories for the column var.). </a:t>
                </a:r>
              </a:p>
              <a:p>
                <a:endParaRPr lang="en-US" dirty="0"/>
              </a:p>
              <a:p>
                <a:endParaRPr lang="en-US" dirty="0">
                  <a:effectLst/>
                </a:endParaRPr>
              </a:p>
            </p:txBody>
          </p:sp>
        </mc:Choice>
        <mc:Fallback xmlns="">
          <p:sp>
            <p:nvSpPr>
              <p:cNvPr id="3" name="Content Placeholder 2">
                <a:extLst>
                  <a:ext uri="{FF2B5EF4-FFF2-40B4-BE49-F238E27FC236}">
                    <a16:creationId xmlns:a16="http://schemas.microsoft.com/office/drawing/2014/main" id="{A1483873-9D99-1A48-AA62-2E340E100769}"/>
                  </a:ext>
                </a:extLst>
              </p:cNvPr>
              <p:cNvSpPr>
                <a:spLocks noGrp="1" noRot="1" noChangeAspect="1" noMove="1" noResize="1" noEditPoints="1" noAdjustHandles="1" noChangeArrowheads="1" noChangeShapeType="1" noTextEdit="1"/>
              </p:cNvSpPr>
              <p:nvPr>
                <p:ph idx="1"/>
              </p:nvPr>
            </p:nvSpPr>
            <p:spPr>
              <a:xfrm>
                <a:off x="833415" y="1177758"/>
                <a:ext cx="10327008" cy="5130445"/>
              </a:xfrm>
              <a:blipFill>
                <a:blip r:embed="rId2"/>
                <a:stretch>
                  <a:fillRect l="-860" t="-74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23</a:t>
            </a:fld>
            <a:endParaRPr lang="en-US"/>
          </a:p>
        </p:txBody>
      </p:sp>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7CED64E8-2F74-CA4E-86AD-03CE6DD3ED0C}"/>
                  </a:ext>
                </a:extLst>
              </p:cNvPr>
              <p:cNvSpPr/>
              <p:nvPr/>
            </p:nvSpPr>
            <p:spPr>
              <a:xfrm>
                <a:off x="3250051" y="2595656"/>
                <a:ext cx="5493736" cy="109664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sz="2600" b="0" i="1" smtClean="0">
                              <a:latin typeface="Cambria Math" panose="02040503050406030204" pitchFamily="18" charset="0"/>
                              <a:ea typeface="Cambria Math" panose="02040503050406030204" pitchFamily="18" charset="0"/>
                            </a:rPr>
                          </m:ctrlPr>
                        </m:sSupPr>
                        <m:e>
                          <m:r>
                            <a:rPr lang="en-US" sz="2600" i="1" smtClean="0">
                              <a:latin typeface="Cambria Math" panose="02040503050406030204" pitchFamily="18" charset="0"/>
                              <a:ea typeface="Cambria Math" panose="02040503050406030204" pitchFamily="18" charset="0"/>
                            </a:rPr>
                            <m:t>𝜒</m:t>
                          </m:r>
                        </m:e>
                        <m:sup>
                          <m:r>
                            <a:rPr lang="en-US" sz="2600" b="0" i="1" smtClean="0">
                              <a:latin typeface="Cambria Math" panose="02040503050406030204" pitchFamily="18" charset="0"/>
                              <a:ea typeface="Cambria Math" panose="02040503050406030204" pitchFamily="18" charset="0"/>
                            </a:rPr>
                            <m:t>2</m:t>
                          </m:r>
                        </m:sup>
                      </m:sSup>
                      <m:r>
                        <a:rPr lang="en-US" sz="2600" i="1" smtClean="0">
                          <a:latin typeface="Cambria Math" panose="02040503050406030204" pitchFamily="18" charset="0"/>
                        </a:rPr>
                        <m:t>=</m:t>
                      </m:r>
                      <m:nary>
                        <m:naryPr>
                          <m:chr m:val="∑"/>
                          <m:supHide m:val="on"/>
                          <m:ctrlPr>
                            <a:rPr lang="en-US" sz="2600" i="1" smtClean="0">
                              <a:latin typeface="Cambria Math" panose="02040503050406030204" pitchFamily="18" charset="0"/>
                            </a:rPr>
                          </m:ctrlPr>
                        </m:naryPr>
                        <m:sub>
                          <m:r>
                            <m:rPr>
                              <m:brk m:alnAt="7"/>
                            </m:rPr>
                            <a:rPr lang="en-US" sz="2600" b="0" i="1" smtClean="0">
                              <a:latin typeface="Cambria Math" panose="02040503050406030204" pitchFamily="18" charset="0"/>
                            </a:rPr>
                            <m:t>𝑎</m:t>
                          </m:r>
                          <m:r>
                            <a:rPr lang="en-US" sz="2600" b="0" i="1" smtClean="0">
                              <a:latin typeface="Cambria Math" panose="02040503050406030204" pitchFamily="18" charset="0"/>
                            </a:rPr>
                            <m:t>𝑙𝑙</m:t>
                          </m:r>
                          <m:r>
                            <a:rPr lang="en-US" sz="2600" b="0" i="1" smtClean="0">
                              <a:latin typeface="Cambria Math" panose="02040503050406030204" pitchFamily="18" charset="0"/>
                            </a:rPr>
                            <m:t> </m:t>
                          </m:r>
                          <m:r>
                            <a:rPr lang="en-US" sz="2600" b="0" i="1" smtClean="0">
                              <a:latin typeface="Cambria Math" panose="02040503050406030204" pitchFamily="18" charset="0"/>
                            </a:rPr>
                            <m:t>𝑐𝑒𝑙𝑙𝑠</m:t>
                          </m:r>
                        </m:sub>
                        <m:sup/>
                        <m:e>
                          <m:f>
                            <m:fPr>
                              <m:ctrlPr>
                                <a:rPr lang="en-US" sz="2600" i="1" smtClean="0">
                                  <a:latin typeface="Cambria Math" panose="02040503050406030204" pitchFamily="18" charset="0"/>
                                </a:rPr>
                              </m:ctrlPr>
                            </m:fPr>
                            <m:num>
                              <m:sSup>
                                <m:sSupPr>
                                  <m:ctrlPr>
                                    <a:rPr lang="en-US" sz="2600" b="0" i="1" smtClean="0">
                                      <a:latin typeface="Cambria Math" panose="02040503050406030204" pitchFamily="18" charset="0"/>
                                    </a:rPr>
                                  </m:ctrlPr>
                                </m:sSupPr>
                                <m:e>
                                  <m:d>
                                    <m:dPr>
                                      <m:ctrlPr>
                                        <a:rPr lang="en-US" sz="2600" b="0" i="1" smtClean="0">
                                          <a:latin typeface="Cambria Math" panose="02040503050406030204" pitchFamily="18" charset="0"/>
                                        </a:rPr>
                                      </m:ctrlPr>
                                    </m:dPr>
                                    <m:e>
                                      <m:r>
                                        <a:rPr lang="en-US" sz="2600" b="0" i="1" smtClean="0">
                                          <a:latin typeface="Cambria Math" panose="02040503050406030204" pitchFamily="18" charset="0"/>
                                        </a:rPr>
                                        <m:t>𝑂𝑏𝑠</m:t>
                                      </m:r>
                                      <m:r>
                                        <a:rPr lang="en-US" sz="2600" b="0" i="1" smtClean="0">
                                          <a:latin typeface="Cambria Math" panose="02040503050406030204" pitchFamily="18" charset="0"/>
                                        </a:rPr>
                                        <m:t>−</m:t>
                                      </m:r>
                                      <m:r>
                                        <a:rPr lang="en-US" sz="2600" b="0" i="1" smtClean="0">
                                          <a:latin typeface="Cambria Math" panose="02040503050406030204" pitchFamily="18" charset="0"/>
                                        </a:rPr>
                                        <m:t>𝐸𝑥𝑝</m:t>
                                      </m:r>
                                    </m:e>
                                  </m:d>
                                </m:e>
                                <m:sup>
                                  <m:r>
                                    <a:rPr lang="en-US" sz="2600" b="0" i="1" smtClean="0">
                                      <a:latin typeface="Cambria Math" panose="02040503050406030204" pitchFamily="18" charset="0"/>
                                    </a:rPr>
                                    <m:t>2</m:t>
                                  </m:r>
                                </m:sup>
                              </m:sSup>
                            </m:num>
                            <m:den>
                              <m:r>
                                <a:rPr lang="en-US" sz="2600" b="0" i="1" smtClean="0">
                                  <a:latin typeface="Cambria Math" panose="02040503050406030204" pitchFamily="18" charset="0"/>
                                </a:rPr>
                                <m:t>𝐸𝑥𝑝</m:t>
                              </m:r>
                            </m:den>
                          </m:f>
                        </m:e>
                      </m:nary>
                    </m:oMath>
                  </m:oMathPara>
                </a14:m>
                <a:endParaRPr lang="en-US" sz="2600" dirty="0"/>
              </a:p>
            </p:txBody>
          </p:sp>
        </mc:Choice>
        <mc:Fallback xmlns="">
          <p:sp>
            <p:nvSpPr>
              <p:cNvPr id="6" name="Rectangle 5">
                <a:extLst>
                  <a:ext uri="{FF2B5EF4-FFF2-40B4-BE49-F238E27FC236}">
                    <a16:creationId xmlns:a16="http://schemas.microsoft.com/office/drawing/2014/main" id="{7CED64E8-2F74-CA4E-86AD-03CE6DD3ED0C}"/>
                  </a:ext>
                </a:extLst>
              </p:cNvPr>
              <p:cNvSpPr>
                <a:spLocks noRot="1" noChangeAspect="1" noMove="1" noResize="1" noEditPoints="1" noAdjustHandles="1" noChangeArrowheads="1" noChangeShapeType="1" noTextEdit="1"/>
              </p:cNvSpPr>
              <p:nvPr/>
            </p:nvSpPr>
            <p:spPr>
              <a:xfrm>
                <a:off x="3250051" y="2595656"/>
                <a:ext cx="5493736" cy="1096647"/>
              </a:xfrm>
              <a:prstGeom prst="rect">
                <a:avLst/>
              </a:prstGeom>
              <a:blipFill>
                <a:blip r:embed="rId3"/>
                <a:stretch>
                  <a:fillRect t="-125287" b="-178161"/>
                </a:stretch>
              </a:blipFill>
            </p:spPr>
            <p:txBody>
              <a:bodyPr/>
              <a:lstStyle/>
              <a:p>
                <a:r>
                  <a:rPr lang="en-US">
                    <a:noFill/>
                  </a:rPr>
                  <a:t> </a:t>
                </a:r>
              </a:p>
            </p:txBody>
          </p:sp>
        </mc:Fallback>
      </mc:AlternateContent>
    </p:spTree>
    <p:extLst>
      <p:ext uri="{BB962C8B-B14F-4D97-AF65-F5344CB8AC3E}">
        <p14:creationId xmlns:p14="http://schemas.microsoft.com/office/powerpoint/2010/main" val="12676953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Randomization test </a:t>
            </a:r>
            <a:endParaRPr lang="en-US" dirty="0">
              <a:effectLst/>
            </a:endParaRPr>
          </a:p>
        </p:txBody>
      </p:sp>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833415" y="1177758"/>
            <a:ext cx="10327008" cy="5130445"/>
          </a:xfrm>
        </p:spPr>
        <p:txBody>
          <a:bodyPr/>
          <a:lstStyle/>
          <a:p>
            <a:r>
              <a:rPr lang="en-US" sz="2800" dirty="0"/>
              <a:t>A randomization test is the non-parametric approach to analyzing quantitative data in an experiment. It is an example of a </a:t>
            </a:r>
            <a:r>
              <a:rPr lang="en-US" sz="2800" i="1" dirty="0"/>
              <a:t>resampling</a:t>
            </a:r>
            <a:r>
              <a:rPr lang="en-US" sz="2800" dirty="0"/>
              <a:t> approach (the bootstrap is another resampling approach).</a:t>
            </a:r>
          </a:p>
          <a:p>
            <a:r>
              <a:rPr lang="en-US" sz="2800" dirty="0"/>
              <a:t> </a:t>
            </a:r>
          </a:p>
          <a:p>
            <a:r>
              <a:rPr lang="en-US" sz="2800" dirty="0"/>
              <a:t>The basic assumption of the randomization test is that if the treatments are truly the same, then the measured response variable, </a:t>
            </a:r>
            <a:r>
              <a:rPr lang="en-US" sz="2800" i="1" dirty="0"/>
              <a:t>Y</a:t>
            </a:r>
            <a:r>
              <a:rPr lang="en-US" sz="2800" i="1" baseline="-25000" dirty="0"/>
              <a:t>i</a:t>
            </a:r>
            <a:r>
              <a:rPr lang="en-US" sz="2800" dirty="0"/>
              <a:t>, for subject </a:t>
            </a:r>
            <a:r>
              <a:rPr lang="en-US" sz="2800" i="1" dirty="0" err="1"/>
              <a:t>i</a:t>
            </a:r>
            <a:r>
              <a:rPr lang="en-US" sz="2800" dirty="0"/>
              <a:t> would not change if that subject was instead randomly assigned to a different treatment. This is sometimes called </a:t>
            </a:r>
            <a:r>
              <a:rPr lang="en-US" sz="2800" i="1" dirty="0"/>
              <a:t>exchangeability</a:t>
            </a:r>
            <a:r>
              <a:rPr lang="en-US" sz="2800" dirty="0"/>
              <a:t>. </a:t>
            </a:r>
            <a:endParaRPr lang="en-US" sz="2800" dirty="0">
              <a:effectLst/>
            </a:endParaRPr>
          </a:p>
        </p:txBody>
      </p:sp>
      <p:sp>
        <p:nvSpPr>
          <p:cNvPr id="5" name="Slide Number Placeholder 4"/>
          <p:cNvSpPr>
            <a:spLocks noGrp="1"/>
          </p:cNvSpPr>
          <p:nvPr>
            <p:ph type="sldNum" sz="quarter" idx="12"/>
          </p:nvPr>
        </p:nvSpPr>
        <p:spPr/>
        <p:txBody>
          <a:bodyPr/>
          <a:lstStyle/>
          <a:p>
            <a:fld id="{47445CB2-BF6F-6E49-AC61-7BDDE2E02F5B}" type="slidenum">
              <a:rPr lang="en-US" smtClean="0"/>
              <a:t>24</a:t>
            </a:fld>
            <a:endParaRPr lang="en-US"/>
          </a:p>
        </p:txBody>
      </p:sp>
    </p:spTree>
    <p:extLst>
      <p:ext uri="{BB962C8B-B14F-4D97-AF65-F5344CB8AC3E}">
        <p14:creationId xmlns:p14="http://schemas.microsoft.com/office/powerpoint/2010/main" val="10488859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Randomization test (cont.) </a:t>
            </a:r>
            <a:endParaRPr lang="en-US" dirty="0">
              <a:effectLst/>
            </a:endParaRPr>
          </a:p>
        </p:txBody>
      </p:sp>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833415" y="1177758"/>
            <a:ext cx="10327008" cy="5130445"/>
          </a:xfrm>
        </p:spPr>
        <p:txBody>
          <a:bodyPr/>
          <a:lstStyle/>
          <a:p>
            <a:r>
              <a:rPr lang="en-US" sz="2800" dirty="0"/>
              <a:t>So to analyze the results, we re-randomize the individuals to treatment through simulation (keeping the sample sizes the same). We then re-calculate the statistic of interest (difference in 2 sample means or sums of squares between 3+ groups) many-many times and build a histogram of the results. This histogram is then used as the reference distribution to determine how extreme our actual observed result is. </a:t>
            </a:r>
          </a:p>
          <a:p>
            <a:r>
              <a:rPr lang="en-US" sz="2800" dirty="0"/>
              <a:t>This approach is also called a permutation test, since we are re-permuting each of the subjects into the treatment groups (and then assume this has no bearing on the response). </a:t>
            </a:r>
            <a:endParaRPr lang="en-US" sz="2800" dirty="0">
              <a:effectLst/>
            </a:endParaRPr>
          </a:p>
        </p:txBody>
      </p:sp>
      <p:sp>
        <p:nvSpPr>
          <p:cNvPr id="5" name="Slide Number Placeholder 4"/>
          <p:cNvSpPr>
            <a:spLocks noGrp="1"/>
          </p:cNvSpPr>
          <p:nvPr>
            <p:ph type="sldNum" sz="quarter" idx="12"/>
          </p:nvPr>
        </p:nvSpPr>
        <p:spPr/>
        <p:txBody>
          <a:bodyPr/>
          <a:lstStyle/>
          <a:p>
            <a:fld id="{47445CB2-BF6F-6E49-AC61-7BDDE2E02F5B}" type="slidenum">
              <a:rPr lang="en-US" smtClean="0"/>
              <a:t>25</a:t>
            </a:fld>
            <a:endParaRPr lang="en-US"/>
          </a:p>
        </p:txBody>
      </p:sp>
    </p:spTree>
    <p:extLst>
      <p:ext uri="{BB962C8B-B14F-4D97-AF65-F5344CB8AC3E}">
        <p14:creationId xmlns:p14="http://schemas.microsoft.com/office/powerpoint/2010/main" val="7812272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Fisher’s exact test </a:t>
            </a:r>
            <a:endParaRPr lang="en-US" dirty="0">
              <a:effectLst/>
            </a:endParaRPr>
          </a:p>
        </p:txBody>
      </p:sp>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833415" y="1177758"/>
            <a:ext cx="10327008" cy="5130445"/>
          </a:xfrm>
        </p:spPr>
        <p:txBody>
          <a:bodyPr/>
          <a:lstStyle/>
          <a:p>
            <a:r>
              <a:rPr lang="en-US" sz="2800" dirty="0"/>
              <a:t>R.A. Fisher also came up with what is known as Fisher’s exact test. </a:t>
            </a:r>
          </a:p>
          <a:p>
            <a:r>
              <a:rPr lang="en-US" sz="2800" dirty="0"/>
              <a:t>This analysis approach is useful for a contingency table, and does not need to rely on large sample size. </a:t>
            </a:r>
          </a:p>
          <a:p>
            <a:r>
              <a:rPr lang="en-US" sz="2800" dirty="0"/>
              <a:t>It fixes the row and column totals, and then determines all the ways in which the inner cells can be calculated given those row and column totals. </a:t>
            </a:r>
          </a:p>
          <a:p>
            <a:r>
              <a:rPr lang="en-US" sz="2800" dirty="0"/>
              <a:t>The probability of any of these filled out tables, given the row and column totals is fixed, is then based on a _______________________. </a:t>
            </a:r>
          </a:p>
          <a:p>
            <a:r>
              <a:rPr lang="en-US" sz="2800" dirty="0"/>
              <a:t>Then the possible filled out tables that are less likely to occur than what was actually observed contribute to the </a:t>
            </a:r>
            <a:r>
              <a:rPr lang="en-US" sz="2800" i="1" dirty="0"/>
              <a:t>p</a:t>
            </a:r>
            <a:r>
              <a:rPr lang="en-US" sz="2800" dirty="0"/>
              <a:t>-value (by adding up their probabilities). </a:t>
            </a:r>
          </a:p>
          <a:p>
            <a:endParaRPr lang="en-US" sz="2800" dirty="0">
              <a:effectLst/>
            </a:endParaRPr>
          </a:p>
        </p:txBody>
      </p:sp>
      <p:sp>
        <p:nvSpPr>
          <p:cNvPr id="5" name="Slide Number Placeholder 4"/>
          <p:cNvSpPr>
            <a:spLocks noGrp="1"/>
          </p:cNvSpPr>
          <p:nvPr>
            <p:ph type="sldNum" sz="quarter" idx="12"/>
          </p:nvPr>
        </p:nvSpPr>
        <p:spPr/>
        <p:txBody>
          <a:bodyPr/>
          <a:lstStyle/>
          <a:p>
            <a:fld id="{47445CB2-BF6F-6E49-AC61-7BDDE2E02F5B}" type="slidenum">
              <a:rPr lang="en-US" smtClean="0"/>
              <a:t>26</a:t>
            </a:fld>
            <a:endParaRPr lang="en-US"/>
          </a:p>
        </p:txBody>
      </p:sp>
      <p:sp>
        <p:nvSpPr>
          <p:cNvPr id="4" name="Rectangle 3">
            <a:extLst>
              <a:ext uri="{FF2B5EF4-FFF2-40B4-BE49-F238E27FC236}">
                <a16:creationId xmlns:a16="http://schemas.microsoft.com/office/drawing/2014/main" id="{D322DC71-8B67-084A-8578-D9C83892B436}"/>
              </a:ext>
            </a:extLst>
          </p:cNvPr>
          <p:cNvSpPr/>
          <p:nvPr/>
        </p:nvSpPr>
        <p:spPr>
          <a:xfrm>
            <a:off x="6746764" y="4452649"/>
            <a:ext cx="4266233" cy="523220"/>
          </a:xfrm>
          <a:prstGeom prst="rect">
            <a:avLst/>
          </a:prstGeom>
        </p:spPr>
        <p:txBody>
          <a:bodyPr wrap="none">
            <a:spAutoFit/>
          </a:bodyPr>
          <a:lstStyle/>
          <a:p>
            <a:r>
              <a:rPr lang="en-US" sz="2800" dirty="0"/>
              <a:t>hypergeometric distribution</a:t>
            </a:r>
          </a:p>
        </p:txBody>
      </p:sp>
    </p:spTree>
    <p:extLst>
      <p:ext uri="{BB962C8B-B14F-4D97-AF65-F5344CB8AC3E}">
        <p14:creationId xmlns:p14="http://schemas.microsoft.com/office/powerpoint/2010/main" val="2957919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Fisher’s exact test </a:t>
            </a:r>
            <a:endParaRPr lang="en-US" dirty="0">
              <a:effectLst/>
            </a:endParaRPr>
          </a:p>
        </p:txBody>
      </p:sp>
      <p:pic>
        <p:nvPicPr>
          <p:cNvPr id="4" name="Content Placeholder 3">
            <a:extLst>
              <a:ext uri="{FF2B5EF4-FFF2-40B4-BE49-F238E27FC236}">
                <a16:creationId xmlns:a16="http://schemas.microsoft.com/office/drawing/2014/main" id="{B81EF62F-199D-FE46-A18A-969428FC3F89}"/>
              </a:ext>
            </a:extLst>
          </p:cNvPr>
          <p:cNvPicPr>
            <a:picLocks noGrp="1" noChangeAspect="1"/>
          </p:cNvPicPr>
          <p:nvPr>
            <p:ph idx="1"/>
          </p:nvPr>
        </p:nvPicPr>
        <p:blipFill>
          <a:blip r:embed="rId2"/>
          <a:stretch>
            <a:fillRect/>
          </a:stretch>
        </p:blipFill>
        <p:spPr>
          <a:xfrm>
            <a:off x="2336800" y="1192440"/>
            <a:ext cx="7518400" cy="2260600"/>
          </a:xfrm>
          <a:prstGeom prst="rect">
            <a:avLst/>
          </a:prstGeom>
        </p:spPr>
      </p:pic>
      <p:sp>
        <p:nvSpPr>
          <p:cNvPr id="5" name="Slide Number Placeholder 4"/>
          <p:cNvSpPr>
            <a:spLocks noGrp="1"/>
          </p:cNvSpPr>
          <p:nvPr>
            <p:ph type="sldNum" sz="quarter" idx="12"/>
          </p:nvPr>
        </p:nvSpPr>
        <p:spPr/>
        <p:txBody>
          <a:bodyPr/>
          <a:lstStyle/>
          <a:p>
            <a:fld id="{47445CB2-BF6F-6E49-AC61-7BDDE2E02F5B}" type="slidenum">
              <a:rPr lang="en-US" smtClean="0"/>
              <a:t>27</a:t>
            </a:fld>
            <a:endParaRPr lang="en-US"/>
          </a:p>
        </p:txBody>
      </p:sp>
      <p:sp>
        <p:nvSpPr>
          <p:cNvPr id="7" name="Content Placeholder 2">
            <a:extLst>
              <a:ext uri="{FF2B5EF4-FFF2-40B4-BE49-F238E27FC236}">
                <a16:creationId xmlns:a16="http://schemas.microsoft.com/office/drawing/2014/main" id="{1812AF56-DE48-F345-859D-ECD5B0F0FC38}"/>
              </a:ext>
            </a:extLst>
          </p:cNvPr>
          <p:cNvSpPr txBox="1">
            <a:spLocks/>
          </p:cNvSpPr>
          <p:nvPr/>
        </p:nvSpPr>
        <p:spPr>
          <a:xfrm>
            <a:off x="833415" y="4963886"/>
            <a:ext cx="10327008" cy="1344317"/>
          </a:xfrm>
          <a:prstGeom prst="rect">
            <a:avLst/>
          </a:prstGeom>
          <a:ln>
            <a:noFill/>
          </a:ln>
        </p:spPr>
        <p:txBody>
          <a:bodyPr/>
          <a:lstStyle>
            <a:lvl1pPr marL="0" indent="0" algn="l" defTabSz="457182" rtl="0" eaLnBrk="1" latinLnBrk="0" hangingPunct="1">
              <a:spcBef>
                <a:spcPct val="20000"/>
              </a:spcBef>
              <a:buFont typeface="Arial"/>
              <a:buNone/>
              <a:defRPr sz="24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0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18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6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6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Then a similar calculation is done for all possible values of X1, and these probabilities are summed up for those cases of X1 that are not more likely to occur. </a:t>
            </a:r>
            <a:endParaRPr lang="en-US" dirty="0">
              <a:effectLst/>
            </a:endParaRP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14356D4-7D4A-4042-9806-930147595987}"/>
                  </a:ext>
                </a:extLst>
              </p:cNvPr>
              <p:cNvSpPr txBox="1"/>
              <p:nvPr/>
            </p:nvSpPr>
            <p:spPr>
              <a:xfrm>
                <a:off x="3348374" y="3615447"/>
                <a:ext cx="5795626" cy="12921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𝑃</m:t>
                      </m:r>
                      <m:d>
                        <m:dPr>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𝑋</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=166</m:t>
                          </m:r>
                        </m:e>
                      </m:d>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d>
                            <m:dPr>
                              <m:ctrlPr>
                                <a:rPr lang="en-US" sz="2400" i="1">
                                  <a:latin typeface="Cambria Math" panose="02040503050406030204" pitchFamily="18" charset="0"/>
                                </a:rPr>
                              </m:ctrlPr>
                            </m:dPr>
                            <m:e>
                              <m:m>
                                <m:mPr>
                                  <m:mcs>
                                    <m:mc>
                                      <m:mcPr>
                                        <m:count m:val="1"/>
                                        <m:mcJc m:val="center"/>
                                      </m:mcPr>
                                    </m:mc>
                                  </m:mcs>
                                  <m:ctrlPr>
                                    <a:rPr lang="en-US" sz="2400" i="1">
                                      <a:latin typeface="Cambria Math" panose="02040503050406030204" pitchFamily="18" charset="0"/>
                                    </a:rPr>
                                  </m:ctrlPr>
                                </m:mPr>
                                <m:mr>
                                  <m:e>
                                    <m:r>
                                      <m:rPr>
                                        <m:brk m:alnAt="7"/>
                                      </m:rPr>
                                      <a:rPr lang="en-US" sz="2400" b="0" i="1" smtClean="0">
                                        <a:latin typeface="Cambria Math" panose="02040503050406030204" pitchFamily="18" charset="0"/>
                                      </a:rPr>
                                      <m:t>5</m:t>
                                    </m:r>
                                    <m:r>
                                      <a:rPr lang="en-US" sz="2400" b="0" i="1" smtClean="0">
                                        <a:latin typeface="Cambria Math" panose="02040503050406030204" pitchFamily="18" charset="0"/>
                                      </a:rPr>
                                      <m:t>96</m:t>
                                    </m:r>
                                  </m:e>
                                </m:mr>
                                <m:mr>
                                  <m:e>
                                    <m:r>
                                      <a:rPr lang="en-US" sz="2400" b="0" i="1" smtClean="0">
                                        <a:latin typeface="Cambria Math" panose="02040503050406030204" pitchFamily="18" charset="0"/>
                                      </a:rPr>
                                      <m:t>166</m:t>
                                    </m:r>
                                  </m:e>
                                </m:mr>
                              </m:m>
                            </m:e>
                          </m:d>
                          <m:d>
                            <m:dPr>
                              <m:ctrlPr>
                                <a:rPr lang="en-US" sz="2400" i="1">
                                  <a:latin typeface="Cambria Math" panose="02040503050406030204" pitchFamily="18" charset="0"/>
                                </a:rPr>
                              </m:ctrlPr>
                            </m:dPr>
                            <m:e>
                              <m:m>
                                <m:mPr>
                                  <m:mcs>
                                    <m:mc>
                                      <m:mcPr>
                                        <m:count m:val="1"/>
                                        <m:mcJc m:val="center"/>
                                      </m:mcPr>
                                    </m:mc>
                                  </m:mcs>
                                  <m:ctrlPr>
                                    <a:rPr lang="en-US" sz="2400" i="1">
                                      <a:latin typeface="Cambria Math" panose="02040503050406030204" pitchFamily="18" charset="0"/>
                                    </a:rPr>
                                  </m:ctrlPr>
                                </m:mPr>
                                <m:mr>
                                  <m:e>
                                    <m:r>
                                      <m:rPr>
                                        <m:brk m:alnAt="7"/>
                                      </m:rPr>
                                      <a:rPr lang="en-US" sz="2400" b="0" i="1" smtClean="0">
                                        <a:latin typeface="Cambria Math" panose="02040503050406030204" pitchFamily="18" charset="0"/>
                                      </a:rPr>
                                      <m:t>7</m:t>
                                    </m:r>
                                    <m:r>
                                      <a:rPr lang="en-US" sz="2400" b="0" i="1" smtClean="0">
                                        <a:latin typeface="Cambria Math" panose="02040503050406030204" pitchFamily="18" charset="0"/>
                                      </a:rPr>
                                      <m:t>11</m:t>
                                    </m:r>
                                  </m:e>
                                </m:mr>
                                <m:mr>
                                  <m:e>
                                    <m:r>
                                      <a:rPr lang="en-US" sz="2400" b="0" i="1" smtClean="0">
                                        <a:latin typeface="Cambria Math" panose="02040503050406030204" pitchFamily="18" charset="0"/>
                                      </a:rPr>
                                      <m:t>366</m:t>
                                    </m:r>
                                  </m:e>
                                </m:mr>
                              </m:m>
                            </m:e>
                          </m:d>
                        </m:num>
                        <m:den>
                          <m:d>
                            <m:dPr>
                              <m:ctrlPr>
                                <a:rPr lang="en-US" sz="2400" i="1">
                                  <a:latin typeface="Cambria Math" panose="02040503050406030204" pitchFamily="18" charset="0"/>
                                </a:rPr>
                              </m:ctrlPr>
                            </m:dPr>
                            <m:e>
                              <m:m>
                                <m:mPr>
                                  <m:mcs>
                                    <m:mc>
                                      <m:mcPr>
                                        <m:count m:val="1"/>
                                        <m:mcJc m:val="center"/>
                                      </m:mcPr>
                                    </m:mc>
                                  </m:mcs>
                                  <m:ctrlPr>
                                    <a:rPr lang="en-US" sz="2400" i="1">
                                      <a:latin typeface="Cambria Math" panose="02040503050406030204" pitchFamily="18" charset="0"/>
                                    </a:rPr>
                                  </m:ctrlPr>
                                </m:mPr>
                                <m:mr>
                                  <m:e>
                                    <m:r>
                                      <m:rPr>
                                        <m:brk m:alnAt="7"/>
                                      </m:rPr>
                                      <a:rPr lang="en-US" sz="2400" b="0" i="1" smtClean="0">
                                        <a:latin typeface="Cambria Math" panose="02040503050406030204" pitchFamily="18" charset="0"/>
                                      </a:rPr>
                                      <m:t>1</m:t>
                                    </m:r>
                                    <m:r>
                                      <a:rPr lang="en-US" sz="2400" b="0" i="1" smtClean="0">
                                        <a:latin typeface="Cambria Math" panose="02040503050406030204" pitchFamily="18" charset="0"/>
                                      </a:rPr>
                                      <m:t>307</m:t>
                                    </m:r>
                                  </m:e>
                                </m:mr>
                                <m:mr>
                                  <m:e>
                                    <m:r>
                                      <a:rPr lang="en-US" sz="2400" b="0" i="1" smtClean="0">
                                        <a:latin typeface="Cambria Math" panose="02040503050406030204" pitchFamily="18" charset="0"/>
                                      </a:rPr>
                                      <m:t>532</m:t>
                                    </m:r>
                                  </m:e>
                                </m:mr>
                              </m:m>
                            </m:e>
                          </m:d>
                        </m:den>
                      </m:f>
                      <m:r>
                        <a:rPr lang="en-US" sz="2400" b="0" i="1" smtClean="0">
                          <a:latin typeface="Cambria Math" panose="02040503050406030204" pitchFamily="18" charset="0"/>
                        </a:rPr>
                        <m:t>=1.33</m:t>
                      </m:r>
                      <m:r>
                        <a:rPr lang="en-US" sz="2400" b="0" i="1" smtClean="0">
                          <a:latin typeface="Cambria Math" panose="02040503050406030204" pitchFamily="18" charset="0"/>
                          <a:ea typeface="Cambria Math" panose="02040503050406030204" pitchFamily="18" charset="0"/>
                        </a:rPr>
                        <m:t>×</m:t>
                      </m:r>
                      <m:sSup>
                        <m:sSupPr>
                          <m:ctrlPr>
                            <a:rPr lang="en-US" sz="2400" b="0" i="1" smtClean="0">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10</m:t>
                          </m:r>
                        </m:e>
                        <m:sup>
                          <m:r>
                            <a:rPr lang="en-US" sz="2400" b="0" i="1" smtClean="0">
                              <a:latin typeface="Cambria Math" panose="02040503050406030204" pitchFamily="18" charset="0"/>
                              <a:ea typeface="Cambria Math" panose="02040503050406030204" pitchFamily="18" charset="0"/>
                            </a:rPr>
                            <m:t>−18</m:t>
                          </m:r>
                        </m:sup>
                      </m:sSup>
                    </m:oMath>
                  </m:oMathPara>
                </a14:m>
                <a:endParaRPr lang="en-US" sz="2400" dirty="0"/>
              </a:p>
            </p:txBody>
          </p:sp>
        </mc:Choice>
        <mc:Fallback xmlns="">
          <p:sp>
            <p:nvSpPr>
              <p:cNvPr id="8" name="TextBox 7">
                <a:extLst>
                  <a:ext uri="{FF2B5EF4-FFF2-40B4-BE49-F238E27FC236}">
                    <a16:creationId xmlns:a16="http://schemas.microsoft.com/office/drawing/2014/main" id="{E14356D4-7D4A-4042-9806-930147595987}"/>
                  </a:ext>
                </a:extLst>
              </p:cNvPr>
              <p:cNvSpPr txBox="1">
                <a:spLocks noRot="1" noChangeAspect="1" noMove="1" noResize="1" noEditPoints="1" noAdjustHandles="1" noChangeArrowheads="1" noChangeShapeType="1" noTextEdit="1"/>
              </p:cNvSpPr>
              <p:nvPr/>
            </p:nvSpPr>
            <p:spPr>
              <a:xfrm>
                <a:off x="3348374" y="3615447"/>
                <a:ext cx="5795626" cy="1292149"/>
              </a:xfrm>
              <a:prstGeom prst="rect">
                <a:avLst/>
              </a:prstGeom>
              <a:blipFill>
                <a:blip r:embed="rId3"/>
                <a:stretch>
                  <a:fillRect l="-877" t="-980" b="-6863"/>
                </a:stretch>
              </a:blipFill>
            </p:spPr>
            <p:txBody>
              <a:bodyPr/>
              <a:lstStyle/>
              <a:p>
                <a:r>
                  <a:rPr lang="en-US">
                    <a:noFill/>
                  </a:rPr>
                  <a:t> </a:t>
                </a:r>
              </a:p>
            </p:txBody>
          </p:sp>
        </mc:Fallback>
      </mc:AlternateContent>
    </p:spTree>
    <p:extLst>
      <p:ext uri="{BB962C8B-B14F-4D97-AF65-F5344CB8AC3E}">
        <p14:creationId xmlns:p14="http://schemas.microsoft.com/office/powerpoint/2010/main" val="16987660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Adaptive Experimental Design</a:t>
            </a:r>
          </a:p>
        </p:txBody>
      </p:sp>
      <p:sp>
        <p:nvSpPr>
          <p:cNvPr id="3" name="Slide Number Placeholder 2"/>
          <p:cNvSpPr>
            <a:spLocks noGrp="1"/>
          </p:cNvSpPr>
          <p:nvPr>
            <p:ph type="sldNum" sz="quarter" idx="12"/>
          </p:nvPr>
        </p:nvSpPr>
        <p:spPr/>
        <p:txBody>
          <a:bodyPr/>
          <a:lstStyle/>
          <a:p>
            <a:fld id="{47445CB2-BF6F-6E49-AC61-7BDDE2E02F5B}" type="slidenum">
              <a:rPr lang="en-US" smtClean="0"/>
              <a:t>28</a:t>
            </a:fld>
            <a:endParaRPr lang="en-US"/>
          </a:p>
        </p:txBody>
      </p:sp>
    </p:spTree>
    <p:extLst>
      <p:ext uri="{BB962C8B-B14F-4D97-AF65-F5344CB8AC3E}">
        <p14:creationId xmlns:p14="http://schemas.microsoft.com/office/powerpoint/2010/main" val="40199556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Beyond CRD designs </a:t>
            </a:r>
            <a:br>
              <a:rPr lang="en-US" dirty="0"/>
            </a:br>
            <a:endParaRPr lang="en-US" dirty="0">
              <a:effectLst/>
            </a:endParaRPr>
          </a:p>
        </p:txBody>
      </p:sp>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833415" y="1177758"/>
            <a:ext cx="10327008" cy="5130445"/>
          </a:xfrm>
        </p:spPr>
        <p:txBody>
          <a:bodyPr/>
          <a:lstStyle/>
          <a:p>
            <a:r>
              <a:rPr lang="en-US" sz="2800" dirty="0"/>
              <a:t>The approaches we have seen to experiments all rely on the completely randomized design (CRD) approach. There are many extensions to the CRD approach depending on the setting. For example: </a:t>
            </a:r>
          </a:p>
          <a:p>
            <a:pPr marL="457200" indent="-457200">
              <a:buFont typeface="Arial" panose="020B0604020202020204" pitchFamily="34" charset="0"/>
              <a:buChar char="•"/>
            </a:pPr>
            <a:r>
              <a:rPr lang="en-US" sz="2800" dirty="0"/>
              <a:t>If there are more than two types of treatments (for example: (</a:t>
            </a:r>
            <a:r>
              <a:rPr lang="en-US" sz="2800" dirty="0" err="1"/>
              <a:t>i</a:t>
            </a:r>
            <a:r>
              <a:rPr lang="en-US" sz="2800" dirty="0"/>
              <a:t>) font type and (ii) old vs. new layout), then a </a:t>
            </a:r>
            <a:r>
              <a:rPr lang="en-US" sz="2800" i="1" dirty="0"/>
              <a:t>factorial </a:t>
            </a:r>
            <a:r>
              <a:rPr lang="en-US" sz="2800" dirty="0"/>
              <a:t>approach can be used to test both types of treatments at the same time. </a:t>
            </a:r>
          </a:p>
          <a:p>
            <a:pPr marL="457200" indent="-457200">
              <a:buFont typeface="Arial" panose="020B0604020202020204" pitchFamily="34" charset="0"/>
              <a:buChar char="•"/>
            </a:pPr>
            <a:r>
              <a:rPr lang="en-US" sz="2800" dirty="0"/>
              <a:t>If the treatment effect is expected to be different across different subgroups (for example possibly different for men vs. women), then a stratified/cluster randomized design should be used. </a:t>
            </a:r>
          </a:p>
          <a:p>
            <a:endParaRPr lang="en-US" sz="2800" dirty="0">
              <a:effectLst/>
            </a:endParaRPr>
          </a:p>
        </p:txBody>
      </p:sp>
      <p:sp>
        <p:nvSpPr>
          <p:cNvPr id="5" name="Slide Number Placeholder 4"/>
          <p:cNvSpPr>
            <a:spLocks noGrp="1"/>
          </p:cNvSpPr>
          <p:nvPr>
            <p:ph type="sldNum" sz="quarter" idx="12"/>
          </p:nvPr>
        </p:nvSpPr>
        <p:spPr/>
        <p:txBody>
          <a:bodyPr/>
          <a:lstStyle/>
          <a:p>
            <a:fld id="{47445CB2-BF6F-6E49-AC61-7BDDE2E02F5B}" type="slidenum">
              <a:rPr lang="en-US" smtClean="0"/>
              <a:t>29</a:t>
            </a:fld>
            <a:endParaRPr lang="en-US"/>
          </a:p>
        </p:txBody>
      </p:sp>
    </p:spTree>
    <p:extLst>
      <p:ext uri="{BB962C8B-B14F-4D97-AF65-F5344CB8AC3E}">
        <p14:creationId xmlns:p14="http://schemas.microsoft.com/office/powerpoint/2010/main" val="33916246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Association vs. Causation</a:t>
            </a:r>
            <a:endParaRPr lang="en-US" dirty="0">
              <a:effectLst/>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702197" y="983807"/>
                <a:ext cx="10787605" cy="5324396"/>
              </a:xfrm>
            </p:spPr>
            <p:txBody>
              <a:bodyPr/>
              <a:lstStyle/>
              <a:p>
                <a:r>
                  <a:rPr lang="en-US" sz="2800" dirty="0"/>
                  <a:t>In many of our methods (regression, for example) we often want to measure the association between two variables: the response, </a:t>
                </a:r>
                <a:r>
                  <a:rPr lang="en-US" sz="2800" i="1" dirty="0"/>
                  <a:t>Y</a:t>
                </a:r>
                <a:r>
                  <a:rPr lang="en-US" sz="2800" dirty="0"/>
                  <a:t>, and the predictor, </a:t>
                </a:r>
                <a:r>
                  <a:rPr lang="en-US" sz="2800" i="1" dirty="0"/>
                  <a:t>X</a:t>
                </a:r>
                <a:r>
                  <a:rPr lang="en-US" sz="2800" dirty="0"/>
                  <a:t>.  For example, this association is modeled by a </a:t>
                </a:r>
                <a14:m>
                  <m:oMath xmlns:m="http://schemas.openxmlformats.org/officeDocument/2006/math">
                    <m:r>
                      <a:rPr lang="en-US" sz="2800" i="1">
                        <a:latin typeface="Cambria Math" panose="02040503050406030204" pitchFamily="18" charset="0"/>
                        <a:ea typeface="Cambria Math" panose="02040503050406030204" pitchFamily="18" charset="0"/>
                      </a:rPr>
                      <m:t>𝛽</m:t>
                    </m:r>
                  </m:oMath>
                </a14:m>
                <a:r>
                  <a:rPr lang="en-US" sz="2800" dirty="0"/>
                  <a:t> coefficient in regression, or amount of increase in </a:t>
                </a:r>
                <a14:m>
                  <m:oMath xmlns:m="http://schemas.openxmlformats.org/officeDocument/2006/math">
                    <m:sSup>
                      <m:sSupPr>
                        <m:ctrlPr>
                          <a:rPr lang="en-US" sz="2800" i="1">
                            <a:latin typeface="Cambria Math" panose="02040503050406030204" pitchFamily="18" charset="0"/>
                          </a:rPr>
                        </m:ctrlPr>
                      </m:sSupPr>
                      <m:e>
                        <m:r>
                          <a:rPr lang="en-US" sz="2800" i="1">
                            <a:latin typeface="Cambria Math" panose="02040503050406030204" pitchFamily="18" charset="0"/>
                          </a:rPr>
                          <m:t>𝑅</m:t>
                        </m:r>
                      </m:e>
                      <m:sup>
                        <m:r>
                          <a:rPr lang="en-US" sz="2800" i="1">
                            <a:latin typeface="Cambria Math" panose="02040503050406030204" pitchFamily="18" charset="0"/>
                          </a:rPr>
                          <m:t>2</m:t>
                        </m:r>
                      </m:sup>
                    </m:sSup>
                  </m:oMath>
                </a14:m>
                <a:r>
                  <a:rPr lang="en-US" sz="2800" dirty="0"/>
                  <a:t> in a regression tree associated with a predictor, etc...</a:t>
                </a:r>
              </a:p>
              <a:p>
                <a:endParaRPr lang="en-US" sz="2800" dirty="0"/>
              </a:p>
              <a:p>
                <a:r>
                  <a:rPr lang="en-US" sz="2800" dirty="0"/>
                  <a:t>If </a:t>
                </a:r>
                <a14:m>
                  <m:oMath xmlns:m="http://schemas.openxmlformats.org/officeDocument/2006/math">
                    <m:r>
                      <a:rPr lang="en-US" sz="2800" i="1" smtClean="0">
                        <a:latin typeface="Cambria Math" panose="02040503050406030204" pitchFamily="18" charset="0"/>
                        <a:ea typeface="Cambria Math" panose="02040503050406030204" pitchFamily="18" charset="0"/>
                      </a:rPr>
                      <m:t>𝛽</m:t>
                    </m:r>
                  </m:oMath>
                </a14:m>
                <a:r>
                  <a:rPr lang="en-US" sz="2800" dirty="0"/>
                  <a:t> is </a:t>
                </a:r>
                <a:r>
                  <a:rPr lang="en-US" sz="2800" i="1" dirty="0"/>
                  <a:t>significantly different </a:t>
                </a:r>
                <a:r>
                  <a:rPr lang="en-US" sz="2800" dirty="0"/>
                  <a:t>from zero (or amount of </a:t>
                </a:r>
                <a14:m>
                  <m:oMath xmlns:m="http://schemas.openxmlformats.org/officeDocument/2006/math">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𝑅</m:t>
                        </m:r>
                      </m:e>
                      <m:sup>
                        <m:r>
                          <a:rPr lang="en-US" sz="2800" b="0" i="1" smtClean="0">
                            <a:latin typeface="Cambria Math" panose="02040503050406030204" pitchFamily="18" charset="0"/>
                          </a:rPr>
                          <m:t>2</m:t>
                        </m:r>
                      </m:sup>
                    </m:sSup>
                  </m:oMath>
                </a14:m>
                <a:r>
                  <a:rPr lang="en-US" sz="2800" dirty="0"/>
                  <a:t> is greater than by chance alone), then there is evidence that the response is associated with the predictor.  </a:t>
                </a:r>
              </a:p>
              <a:p>
                <a:endParaRPr lang="en-US" sz="2800" dirty="0"/>
              </a:p>
              <a:p>
                <a:r>
                  <a:rPr lang="en-US" sz="2800" dirty="0"/>
                  <a:t>How can we determine if </a:t>
                </a:r>
                <a14:m>
                  <m:oMath xmlns:m="http://schemas.openxmlformats.org/officeDocument/2006/math">
                    <m:r>
                      <a:rPr lang="en-US" sz="2800" i="1">
                        <a:latin typeface="Cambria Math" panose="02040503050406030204" pitchFamily="18" charset="0"/>
                        <a:ea typeface="Cambria Math" panose="02040503050406030204" pitchFamily="18" charset="0"/>
                      </a:rPr>
                      <m:t>𝛽</m:t>
                    </m:r>
                  </m:oMath>
                </a14:m>
                <a:r>
                  <a:rPr lang="en-US" sz="2800" dirty="0"/>
                  <a:t> is </a:t>
                </a:r>
                <a:r>
                  <a:rPr lang="en-US" sz="2800" i="1" dirty="0"/>
                  <a:t>significantly different</a:t>
                </a:r>
                <a:r>
                  <a:rPr lang="en-US" sz="2800" dirty="0"/>
                  <a:t> from zero in a model?</a:t>
                </a:r>
                <a:endParaRPr lang="en-US" sz="2800" dirty="0">
                  <a:effectLst/>
                </a:endParaRPr>
              </a:p>
            </p:txBody>
          </p:sp>
        </mc:Choice>
        <mc:Fallback xmlns="">
          <p:sp>
            <p:nvSpPr>
              <p:cNvPr id="3" name="Content Placeholder 2">
                <a:extLst>
                  <a:ext uri="{FF2B5EF4-FFF2-40B4-BE49-F238E27FC236}">
                    <a16:creationId xmlns:a16="http://schemas.microsoft.com/office/drawing/2014/main" id="{A1483873-9D99-1A48-AA62-2E340E100769}"/>
                  </a:ext>
                </a:extLst>
              </p:cNvPr>
              <p:cNvSpPr>
                <a:spLocks noGrp="1" noRot="1" noChangeAspect="1" noMove="1" noResize="1" noEditPoints="1" noAdjustHandles="1" noChangeArrowheads="1" noChangeShapeType="1" noTextEdit="1"/>
              </p:cNvSpPr>
              <p:nvPr>
                <p:ph idx="1"/>
              </p:nvPr>
            </p:nvSpPr>
            <p:spPr>
              <a:xfrm>
                <a:off x="702197" y="983807"/>
                <a:ext cx="10787605" cy="5324396"/>
              </a:xfrm>
              <a:blipFill>
                <a:blip r:embed="rId2"/>
                <a:stretch>
                  <a:fillRect l="-1058" t="-950" r="-152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3</a:t>
            </a:fld>
            <a:endParaRPr lang="en-US"/>
          </a:p>
        </p:txBody>
      </p:sp>
    </p:spTree>
    <p:extLst>
      <p:ext uri="{BB962C8B-B14F-4D97-AF65-F5344CB8AC3E}">
        <p14:creationId xmlns:p14="http://schemas.microsoft.com/office/powerpoint/2010/main" val="2927921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Beyond CRD designs (cont.) </a:t>
            </a:r>
            <a:br>
              <a:rPr lang="en-US" dirty="0"/>
            </a:br>
            <a:endParaRPr lang="en-US" dirty="0">
              <a:effectLst/>
            </a:endParaRPr>
          </a:p>
        </p:txBody>
      </p:sp>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833415" y="1177758"/>
            <a:ext cx="10327008" cy="5130445"/>
          </a:xfrm>
        </p:spPr>
        <p:txBody>
          <a:bodyPr/>
          <a:lstStyle/>
          <a:p>
            <a:r>
              <a:rPr lang="en-US" sz="2800" dirty="0"/>
              <a:t>These different experimental designs will need to have adjusted analysis approaches to analyze them appropriately. </a:t>
            </a:r>
          </a:p>
          <a:p>
            <a:endParaRPr lang="en-US" sz="2800" dirty="0"/>
          </a:p>
          <a:p>
            <a:r>
              <a:rPr lang="en-US" sz="2800" dirty="0"/>
              <a:t>For example, a multi-way ANOVA for a factorial design with quantitative response variable and a stratified analysis, like the Mantel-</a:t>
            </a:r>
            <a:r>
              <a:rPr lang="en-US" sz="2800" dirty="0" err="1"/>
              <a:t>Haenszel</a:t>
            </a:r>
            <a:r>
              <a:rPr lang="en-US" sz="2800" dirty="0"/>
              <a:t> test, for the cluster randomized design with a categorical response variable). </a:t>
            </a:r>
            <a:endParaRPr lang="en-US" sz="2800" dirty="0">
              <a:effectLst/>
            </a:endParaRPr>
          </a:p>
        </p:txBody>
      </p:sp>
      <p:sp>
        <p:nvSpPr>
          <p:cNvPr id="5" name="Slide Number Placeholder 4"/>
          <p:cNvSpPr>
            <a:spLocks noGrp="1"/>
          </p:cNvSpPr>
          <p:nvPr>
            <p:ph type="sldNum" sz="quarter" idx="12"/>
          </p:nvPr>
        </p:nvSpPr>
        <p:spPr/>
        <p:txBody>
          <a:bodyPr/>
          <a:lstStyle/>
          <a:p>
            <a:fld id="{47445CB2-BF6F-6E49-AC61-7BDDE2E02F5B}" type="slidenum">
              <a:rPr lang="en-US" smtClean="0"/>
              <a:t>30</a:t>
            </a:fld>
            <a:endParaRPr lang="en-US"/>
          </a:p>
        </p:txBody>
      </p:sp>
    </p:spTree>
    <p:extLst>
      <p:ext uri="{BB962C8B-B14F-4D97-AF65-F5344CB8AC3E}">
        <p14:creationId xmlns:p14="http://schemas.microsoft.com/office/powerpoint/2010/main" val="401498183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Beyond CRD designs (cont.) </a:t>
            </a:r>
            <a:br>
              <a:rPr lang="en-US" dirty="0"/>
            </a:br>
            <a:endParaRPr lang="en-US" dirty="0">
              <a:effectLst/>
            </a:endParaRPr>
          </a:p>
        </p:txBody>
      </p:sp>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833415" y="1177758"/>
            <a:ext cx="10327008" cy="5130445"/>
          </a:xfrm>
        </p:spPr>
        <p:txBody>
          <a:bodyPr/>
          <a:lstStyle/>
          <a:p>
            <a:r>
              <a:rPr lang="en-US" sz="2800" dirty="0"/>
              <a:t>But all of these procedures rely on the fact that there is a fixed sample size for the experiment. This has a glaring limitation: you have to wait to analyze until n is recruited/reached. </a:t>
            </a:r>
          </a:p>
          <a:p>
            <a:endParaRPr lang="en-US" sz="2800" dirty="0"/>
          </a:p>
          <a:p>
            <a:r>
              <a:rPr lang="en-US" sz="2800" dirty="0"/>
              <a:t>If you peak at the results before n is reached, then this is a form of </a:t>
            </a:r>
            <a:r>
              <a:rPr lang="en-US" sz="2800" i="1" dirty="0"/>
              <a:t>multiple comparisons </a:t>
            </a:r>
            <a:r>
              <a:rPr lang="en-US" sz="2800" dirty="0"/>
              <a:t>and thus overall Type I error rate is inflated. </a:t>
            </a:r>
            <a:endParaRPr lang="en-US" sz="2800" dirty="0">
              <a:effectLst/>
            </a:endParaRPr>
          </a:p>
        </p:txBody>
      </p:sp>
      <p:sp>
        <p:nvSpPr>
          <p:cNvPr id="5" name="Slide Number Placeholder 4"/>
          <p:cNvSpPr>
            <a:spLocks noGrp="1"/>
          </p:cNvSpPr>
          <p:nvPr>
            <p:ph type="sldNum" sz="quarter" idx="12"/>
          </p:nvPr>
        </p:nvSpPr>
        <p:spPr/>
        <p:txBody>
          <a:bodyPr/>
          <a:lstStyle/>
          <a:p>
            <a:fld id="{47445CB2-BF6F-6E49-AC61-7BDDE2E02F5B}" type="slidenum">
              <a:rPr lang="en-US" smtClean="0"/>
              <a:t>31</a:t>
            </a:fld>
            <a:endParaRPr lang="en-US"/>
          </a:p>
        </p:txBody>
      </p:sp>
    </p:spTree>
    <p:extLst>
      <p:ext uri="{BB962C8B-B14F-4D97-AF65-F5344CB8AC3E}">
        <p14:creationId xmlns:p14="http://schemas.microsoft.com/office/powerpoint/2010/main" val="14661302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Bandit Designs</a:t>
            </a:r>
            <a:endParaRPr lang="en-US" dirty="0">
              <a:effectLst/>
            </a:endParaRPr>
          </a:p>
        </p:txBody>
      </p:sp>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833415" y="1177758"/>
            <a:ext cx="10327008" cy="5130445"/>
          </a:xfrm>
        </p:spPr>
        <p:txBody>
          <a:bodyPr/>
          <a:lstStyle/>
          <a:p>
            <a:r>
              <a:rPr lang="en-US" sz="2800" dirty="0"/>
              <a:t>A </a:t>
            </a:r>
            <a:r>
              <a:rPr lang="en-US" sz="2800" i="1" dirty="0"/>
              <a:t>sequential </a:t>
            </a:r>
            <a:r>
              <a:rPr lang="en-US" sz="2800" dirty="0"/>
              <a:t>or </a:t>
            </a:r>
            <a:r>
              <a:rPr lang="en-US" sz="2800" i="1" dirty="0"/>
              <a:t>adaptive </a:t>
            </a:r>
            <a:r>
              <a:rPr lang="en-US" sz="2800" dirty="0"/>
              <a:t>procedure can be used if you would like to intermittently check the results as subjects are recruited (or want to look at the results after each and every new subject is enrolled). </a:t>
            </a:r>
          </a:p>
          <a:p>
            <a:endParaRPr lang="en-US" sz="2800" dirty="0"/>
          </a:p>
          <a:p>
            <a:r>
              <a:rPr lang="en-US" sz="2800" dirty="0"/>
              <a:t>One example of a sequential test/procedure is a </a:t>
            </a:r>
            <a:r>
              <a:rPr lang="en-US" sz="2800" i="1" dirty="0"/>
              <a:t>bandit-armed </a:t>
            </a:r>
            <a:r>
              <a:rPr lang="en-US" sz="2800" dirty="0"/>
              <a:t>design. In this design, after a burn-in period based on a CRD, then the treatment that is performing better is chosen more often to be administered to the subjects. </a:t>
            </a:r>
          </a:p>
          <a:p>
            <a:endParaRPr lang="en-US" sz="2800" dirty="0">
              <a:effectLst/>
            </a:endParaRPr>
          </a:p>
          <a:p>
            <a:endParaRPr lang="en-US" sz="2800" dirty="0">
              <a:effectLst/>
            </a:endParaRPr>
          </a:p>
        </p:txBody>
      </p:sp>
      <p:sp>
        <p:nvSpPr>
          <p:cNvPr id="5" name="Slide Number Placeholder 4"/>
          <p:cNvSpPr>
            <a:spLocks noGrp="1"/>
          </p:cNvSpPr>
          <p:nvPr>
            <p:ph type="sldNum" sz="quarter" idx="12"/>
          </p:nvPr>
        </p:nvSpPr>
        <p:spPr/>
        <p:txBody>
          <a:bodyPr/>
          <a:lstStyle/>
          <a:p>
            <a:fld id="{47445CB2-BF6F-6E49-AC61-7BDDE2E02F5B}" type="slidenum">
              <a:rPr lang="en-US" smtClean="0"/>
              <a:t>32</a:t>
            </a:fld>
            <a:endParaRPr lang="en-US"/>
          </a:p>
        </p:txBody>
      </p:sp>
    </p:spTree>
    <p:extLst>
      <p:ext uri="{BB962C8B-B14F-4D97-AF65-F5344CB8AC3E}">
        <p14:creationId xmlns:p14="http://schemas.microsoft.com/office/powerpoint/2010/main" val="160490536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Bandit Design Example</a:t>
            </a:r>
            <a:endParaRPr lang="en-US" dirty="0">
              <a:effectLst/>
            </a:endParaRPr>
          </a:p>
        </p:txBody>
      </p:sp>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833415" y="1177758"/>
            <a:ext cx="10327008" cy="5130445"/>
          </a:xfrm>
        </p:spPr>
        <p:txBody>
          <a:bodyPr/>
          <a:lstStyle/>
          <a:p>
            <a:r>
              <a:rPr lang="en-US" sz="2800" dirty="0"/>
              <a:t>For example, in the </a:t>
            </a:r>
            <a:r>
              <a:rPr lang="en-US" sz="2800" i="1" dirty="0"/>
              <a:t>play the winner </a:t>
            </a:r>
            <a:r>
              <a:rPr lang="en-US" sz="2800" dirty="0"/>
              <a:t>approach for a binary outcome, if treatment </a:t>
            </a:r>
            <a:r>
              <a:rPr lang="en-US" sz="2800" i="1" dirty="0"/>
              <a:t>A</a:t>
            </a:r>
            <a:r>
              <a:rPr lang="en-US" sz="2800" dirty="0"/>
              <a:t> is successful for a subject, then you continue to administer this treatment to the next subject until it fails, and then you skip to treatment </a:t>
            </a:r>
            <a:r>
              <a:rPr lang="en-US" sz="2800" i="1" dirty="0"/>
              <a:t>B</a:t>
            </a:r>
            <a:r>
              <a:rPr lang="en-US" sz="2800" dirty="0"/>
              <a:t>, and vice versa. </a:t>
            </a:r>
          </a:p>
          <a:p>
            <a:endParaRPr lang="en-US" sz="2800" dirty="0"/>
          </a:p>
          <a:p>
            <a:r>
              <a:rPr lang="en-US" sz="2800" dirty="0"/>
              <a:t>The advantage to this approach is that if one treatment is truly better, then the number of subjects exposed to the worse treatment is lessened. </a:t>
            </a:r>
          </a:p>
          <a:p>
            <a:endParaRPr lang="en-US" sz="2800" dirty="0">
              <a:effectLst/>
            </a:endParaRPr>
          </a:p>
          <a:p>
            <a:r>
              <a:rPr lang="en-US" sz="2800" dirty="0"/>
              <a:t>What is a major disadvantage?</a:t>
            </a:r>
            <a:endParaRPr lang="en-US" sz="2800" dirty="0">
              <a:effectLst/>
            </a:endParaRPr>
          </a:p>
        </p:txBody>
      </p:sp>
      <p:sp>
        <p:nvSpPr>
          <p:cNvPr id="5" name="Slide Number Placeholder 4"/>
          <p:cNvSpPr>
            <a:spLocks noGrp="1"/>
          </p:cNvSpPr>
          <p:nvPr>
            <p:ph type="sldNum" sz="quarter" idx="12"/>
          </p:nvPr>
        </p:nvSpPr>
        <p:spPr/>
        <p:txBody>
          <a:bodyPr/>
          <a:lstStyle/>
          <a:p>
            <a:fld id="{47445CB2-BF6F-6E49-AC61-7BDDE2E02F5B}" type="slidenum">
              <a:rPr lang="en-US" smtClean="0"/>
              <a:t>33</a:t>
            </a:fld>
            <a:endParaRPr lang="en-US"/>
          </a:p>
        </p:txBody>
      </p:sp>
    </p:spTree>
    <p:extLst>
      <p:ext uri="{BB962C8B-B14F-4D97-AF65-F5344CB8AC3E}">
        <p14:creationId xmlns:p14="http://schemas.microsoft.com/office/powerpoint/2010/main" val="299683616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Bayesian Bandit Designs</a:t>
            </a:r>
            <a:endParaRPr lang="en-US" dirty="0">
              <a:effectLst/>
            </a:endParaRPr>
          </a:p>
        </p:txBody>
      </p:sp>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833415" y="1177758"/>
            <a:ext cx="10327008" cy="5130445"/>
          </a:xfrm>
        </p:spPr>
        <p:txBody>
          <a:bodyPr/>
          <a:lstStyle/>
          <a:p>
            <a:r>
              <a:rPr lang="en-US" sz="2800" dirty="0"/>
              <a:t>Our friend Bayes’ theorem comes into play again if we would like to have a bandit design for a quantitative outcome. </a:t>
            </a:r>
          </a:p>
          <a:p>
            <a:endParaRPr lang="en-US" sz="2800" dirty="0"/>
          </a:p>
          <a:p>
            <a:r>
              <a:rPr lang="en-US" sz="2800" dirty="0"/>
              <a:t>The randomization to treatment for each subject is based on a biased coin, where the probability of being assigned to treatment </a:t>
            </a:r>
            <a:r>
              <a:rPr lang="en-US" sz="2800" i="1" dirty="0"/>
              <a:t>A</a:t>
            </a:r>
            <a:r>
              <a:rPr lang="en-US" sz="2800" dirty="0"/>
              <a:t> is based on the poster probability that treatment </a:t>
            </a:r>
            <a:r>
              <a:rPr lang="en-US" sz="2800" i="1" dirty="0"/>
              <a:t>A</a:t>
            </a:r>
            <a:r>
              <a:rPr lang="en-US" sz="2800" dirty="0"/>
              <a:t> is a better treatment. </a:t>
            </a:r>
            <a:endParaRPr lang="en-US" sz="2800" dirty="0">
              <a:effectLst/>
            </a:endParaRPr>
          </a:p>
        </p:txBody>
      </p:sp>
      <p:sp>
        <p:nvSpPr>
          <p:cNvPr id="5" name="Slide Number Placeholder 4"/>
          <p:cNvSpPr>
            <a:spLocks noGrp="1"/>
          </p:cNvSpPr>
          <p:nvPr>
            <p:ph type="sldNum" sz="quarter" idx="12"/>
          </p:nvPr>
        </p:nvSpPr>
        <p:spPr/>
        <p:txBody>
          <a:bodyPr/>
          <a:lstStyle/>
          <a:p>
            <a:fld id="{47445CB2-BF6F-6E49-AC61-7BDDE2E02F5B}" type="slidenum">
              <a:rPr lang="en-US" smtClean="0"/>
              <a:t>34</a:t>
            </a:fld>
            <a:endParaRPr lang="en-US"/>
          </a:p>
        </p:txBody>
      </p:sp>
    </p:spTree>
    <p:extLst>
      <p:ext uri="{BB962C8B-B14F-4D97-AF65-F5344CB8AC3E}">
        <p14:creationId xmlns:p14="http://schemas.microsoft.com/office/powerpoint/2010/main" val="25154445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Bayesian Bandit Designs (cont.)</a:t>
            </a:r>
            <a:endParaRPr lang="en-US" dirty="0">
              <a:effectLst/>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833415" y="1177758"/>
                <a:ext cx="10580256" cy="5130445"/>
              </a:xfrm>
            </p:spPr>
            <p:txBody>
              <a:bodyPr/>
              <a:lstStyle/>
              <a:p>
                <a:r>
                  <a:rPr lang="en-US" sz="2800" dirty="0"/>
                  <a:t>This probability can be calculated based on the Bayes theorem as follows: </a:t>
                </a:r>
              </a:p>
              <a:p>
                <a:endParaRPr lang="en-US" sz="900" dirty="0"/>
              </a:p>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𝑃</m:t>
                      </m:r>
                      <m:d>
                        <m:dPr>
                          <m:ctrlPr>
                            <a:rPr lang="en-US" sz="2800" b="0" i="1" smtClean="0">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𝜇</m:t>
                              </m:r>
                            </m:e>
                            <m:sub>
                              <m:r>
                                <a:rPr lang="en-US" sz="2800" i="1">
                                  <a:latin typeface="Cambria Math" panose="02040503050406030204" pitchFamily="18" charset="0"/>
                                </a:rPr>
                                <m:t>𝑌</m:t>
                              </m:r>
                              <m:r>
                                <a:rPr lang="en-US" sz="2800" i="1">
                                  <a:latin typeface="Cambria Math" panose="02040503050406030204" pitchFamily="18" charset="0"/>
                                </a:rPr>
                                <m:t>|</m:t>
                              </m:r>
                              <m:r>
                                <a:rPr lang="en-US" sz="2800" i="1">
                                  <a:latin typeface="Cambria Math" panose="02040503050406030204" pitchFamily="18" charset="0"/>
                                </a:rPr>
                                <m:t>𝑡𝑟</m:t>
                              </m:r>
                              <m:sSub>
                                <m:sSubPr>
                                  <m:ctrlPr>
                                    <a:rPr lang="en-US" sz="2800" i="1">
                                      <a:latin typeface="Cambria Math" panose="02040503050406030204" pitchFamily="18" charset="0"/>
                                    </a:rPr>
                                  </m:ctrlPr>
                                </m:sSubPr>
                                <m:e>
                                  <m:r>
                                    <a:rPr lang="en-US" sz="2800" i="1">
                                      <a:latin typeface="Cambria Math" panose="02040503050406030204" pitchFamily="18" charset="0"/>
                                    </a:rPr>
                                    <m:t>𝑡</m:t>
                                  </m:r>
                                </m:e>
                                <m:sub>
                                  <m:r>
                                    <a:rPr lang="en-US" sz="2800" i="1">
                                      <a:latin typeface="Cambria Math" panose="02040503050406030204" pitchFamily="18" charset="0"/>
                                    </a:rPr>
                                    <m:t>𝐴</m:t>
                                  </m:r>
                                </m:sub>
                              </m:sSub>
                            </m:sub>
                          </m:sSub>
                          <m:r>
                            <a:rPr lang="en-US" sz="2800" b="0" i="1" smtClean="0">
                              <a:latin typeface="Cambria Math" panose="02040503050406030204" pitchFamily="18" charset="0"/>
                            </a:rPr>
                            <m:t>&gt;</m:t>
                          </m:r>
                          <m:sSub>
                            <m:sSubPr>
                              <m:ctrlPr>
                                <a:rPr lang="en-US" sz="2800" i="1">
                                  <a:latin typeface="Cambria Math" panose="02040503050406030204" pitchFamily="18" charset="0"/>
                                </a:rPr>
                              </m:ctrlPr>
                            </m:sSubPr>
                            <m:e>
                              <m:r>
                                <a:rPr lang="en-US" sz="2800" i="1">
                                  <a:latin typeface="Cambria Math" panose="02040503050406030204" pitchFamily="18" charset="0"/>
                                </a:rPr>
                                <m:t>𝜇</m:t>
                              </m:r>
                            </m:e>
                            <m:sub>
                              <m:r>
                                <a:rPr lang="en-US" sz="2800" i="1">
                                  <a:latin typeface="Cambria Math" panose="02040503050406030204" pitchFamily="18" charset="0"/>
                                </a:rPr>
                                <m:t>𝑌</m:t>
                              </m:r>
                              <m:r>
                                <a:rPr lang="en-US" sz="2800" i="1">
                                  <a:latin typeface="Cambria Math" panose="02040503050406030204" pitchFamily="18" charset="0"/>
                                </a:rPr>
                                <m:t>|</m:t>
                              </m:r>
                              <m:r>
                                <a:rPr lang="en-US" sz="2800" i="1">
                                  <a:latin typeface="Cambria Math" panose="02040503050406030204" pitchFamily="18" charset="0"/>
                                </a:rPr>
                                <m:t>𝑡𝑟</m:t>
                              </m:r>
                              <m:sSub>
                                <m:sSubPr>
                                  <m:ctrlPr>
                                    <a:rPr lang="en-US" sz="2800" i="1">
                                      <a:latin typeface="Cambria Math" panose="02040503050406030204" pitchFamily="18" charset="0"/>
                                    </a:rPr>
                                  </m:ctrlPr>
                                </m:sSubPr>
                                <m:e>
                                  <m:r>
                                    <a:rPr lang="en-US" sz="2800" i="1">
                                      <a:latin typeface="Cambria Math" panose="02040503050406030204" pitchFamily="18" charset="0"/>
                                    </a:rPr>
                                    <m:t>𝑡</m:t>
                                  </m:r>
                                </m:e>
                                <m:sub>
                                  <m:r>
                                    <a:rPr lang="en-US" sz="2800" b="0" i="1" smtClean="0">
                                      <a:latin typeface="Cambria Math" panose="02040503050406030204" pitchFamily="18" charset="0"/>
                                    </a:rPr>
                                    <m:t>𝐵</m:t>
                                  </m:r>
                                </m:sub>
                              </m:sSub>
                            </m:sub>
                          </m:sSub>
                        </m:e>
                        <m:e>
                          <m:r>
                            <a:rPr lang="en-US" sz="2800" b="0" i="1" smtClean="0">
                              <a:latin typeface="Cambria Math" panose="02040503050406030204" pitchFamily="18" charset="0"/>
                            </a:rPr>
                            <m:t>𝐷𝑎𝑡𝑎</m:t>
                          </m:r>
                        </m:e>
                      </m:d>
                    </m:oMath>
                  </m:oMathPara>
                </a14:m>
                <a:endParaRPr lang="en-US" sz="28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𝑃</m:t>
                      </m:r>
                      <m:d>
                        <m:dPr>
                          <m:ctrlPr>
                            <a:rPr lang="en-US" sz="2800" b="0" i="1" smtClean="0">
                              <a:latin typeface="Cambria Math" panose="02040503050406030204" pitchFamily="18" charset="0"/>
                              <a:ea typeface="Cambria Math" panose="02040503050406030204" pitchFamily="18" charset="0"/>
                            </a:rPr>
                          </m:ctrlPr>
                        </m:dPr>
                        <m:e>
                          <m:r>
                            <a:rPr lang="en-US" sz="2800" b="0" i="1" smtClean="0">
                              <a:latin typeface="Cambria Math" panose="02040503050406030204" pitchFamily="18" charset="0"/>
                              <a:ea typeface="Cambria Math" panose="02040503050406030204" pitchFamily="18" charset="0"/>
                            </a:rPr>
                            <m:t>𝐷𝑎𝑡𝑎</m:t>
                          </m:r>
                        </m:e>
                        <m:e>
                          <m:sSub>
                            <m:sSubPr>
                              <m:ctrlPr>
                                <a:rPr lang="en-US" sz="2800" i="1">
                                  <a:latin typeface="Cambria Math" panose="02040503050406030204" pitchFamily="18" charset="0"/>
                                </a:rPr>
                              </m:ctrlPr>
                            </m:sSubPr>
                            <m:e>
                              <m:r>
                                <a:rPr lang="en-US" sz="2800" i="1">
                                  <a:latin typeface="Cambria Math" panose="02040503050406030204" pitchFamily="18" charset="0"/>
                                </a:rPr>
                                <m:t>𝜇</m:t>
                              </m:r>
                            </m:e>
                            <m:sub>
                              <m:r>
                                <a:rPr lang="en-US" sz="2800" i="1">
                                  <a:latin typeface="Cambria Math" panose="02040503050406030204" pitchFamily="18" charset="0"/>
                                </a:rPr>
                                <m:t>𝑌</m:t>
                              </m:r>
                              <m:r>
                                <a:rPr lang="en-US" sz="2800" i="1">
                                  <a:latin typeface="Cambria Math" panose="02040503050406030204" pitchFamily="18" charset="0"/>
                                </a:rPr>
                                <m:t>|</m:t>
                              </m:r>
                              <m:r>
                                <a:rPr lang="en-US" sz="2800" i="1">
                                  <a:latin typeface="Cambria Math" panose="02040503050406030204" pitchFamily="18" charset="0"/>
                                </a:rPr>
                                <m:t>𝑡𝑟</m:t>
                              </m:r>
                              <m:sSub>
                                <m:sSubPr>
                                  <m:ctrlPr>
                                    <a:rPr lang="en-US" sz="2800" i="1">
                                      <a:latin typeface="Cambria Math" panose="02040503050406030204" pitchFamily="18" charset="0"/>
                                    </a:rPr>
                                  </m:ctrlPr>
                                </m:sSubPr>
                                <m:e>
                                  <m:r>
                                    <a:rPr lang="en-US" sz="2800" i="1">
                                      <a:latin typeface="Cambria Math" panose="02040503050406030204" pitchFamily="18" charset="0"/>
                                    </a:rPr>
                                    <m:t>𝑡</m:t>
                                  </m:r>
                                </m:e>
                                <m:sub>
                                  <m:r>
                                    <a:rPr lang="en-US" sz="2800" i="1">
                                      <a:latin typeface="Cambria Math" panose="02040503050406030204" pitchFamily="18" charset="0"/>
                                    </a:rPr>
                                    <m:t>𝐴</m:t>
                                  </m:r>
                                </m:sub>
                              </m:sSub>
                            </m:sub>
                          </m:sSub>
                          <m:r>
                            <a:rPr lang="en-US" sz="2800" i="1">
                              <a:latin typeface="Cambria Math" panose="02040503050406030204" pitchFamily="18" charset="0"/>
                            </a:rPr>
                            <m:t>&gt;</m:t>
                          </m:r>
                          <m:sSub>
                            <m:sSubPr>
                              <m:ctrlPr>
                                <a:rPr lang="en-US" sz="2800" i="1">
                                  <a:latin typeface="Cambria Math" panose="02040503050406030204" pitchFamily="18" charset="0"/>
                                </a:rPr>
                              </m:ctrlPr>
                            </m:sSubPr>
                            <m:e>
                              <m:r>
                                <a:rPr lang="en-US" sz="2800" i="1">
                                  <a:latin typeface="Cambria Math" panose="02040503050406030204" pitchFamily="18" charset="0"/>
                                </a:rPr>
                                <m:t>𝜇</m:t>
                              </m:r>
                            </m:e>
                            <m:sub>
                              <m:r>
                                <a:rPr lang="en-US" sz="2800" i="1">
                                  <a:latin typeface="Cambria Math" panose="02040503050406030204" pitchFamily="18" charset="0"/>
                                </a:rPr>
                                <m:t>𝑌</m:t>
                              </m:r>
                              <m:r>
                                <a:rPr lang="en-US" sz="2800" i="1">
                                  <a:latin typeface="Cambria Math" panose="02040503050406030204" pitchFamily="18" charset="0"/>
                                </a:rPr>
                                <m:t>|</m:t>
                              </m:r>
                              <m:r>
                                <a:rPr lang="en-US" sz="2800" i="1">
                                  <a:latin typeface="Cambria Math" panose="02040503050406030204" pitchFamily="18" charset="0"/>
                                </a:rPr>
                                <m:t>𝑡𝑟</m:t>
                              </m:r>
                              <m:sSub>
                                <m:sSubPr>
                                  <m:ctrlPr>
                                    <a:rPr lang="en-US" sz="2800" i="1">
                                      <a:latin typeface="Cambria Math" panose="02040503050406030204" pitchFamily="18" charset="0"/>
                                    </a:rPr>
                                  </m:ctrlPr>
                                </m:sSubPr>
                                <m:e>
                                  <m:r>
                                    <a:rPr lang="en-US" sz="2800" i="1">
                                      <a:latin typeface="Cambria Math" panose="02040503050406030204" pitchFamily="18" charset="0"/>
                                    </a:rPr>
                                    <m:t>𝑡</m:t>
                                  </m:r>
                                </m:e>
                                <m:sub>
                                  <m:r>
                                    <a:rPr lang="en-US" sz="2800" i="1">
                                      <a:latin typeface="Cambria Math" panose="02040503050406030204" pitchFamily="18" charset="0"/>
                                    </a:rPr>
                                    <m:t>𝐵</m:t>
                                  </m:r>
                                </m:sub>
                              </m:sSub>
                            </m:sub>
                          </m:sSub>
                        </m:e>
                      </m:d>
                      <m:r>
                        <a:rPr lang="en-US" sz="2800" b="0" i="1" smtClean="0">
                          <a:latin typeface="Cambria Math" panose="02040503050406030204" pitchFamily="18" charset="0"/>
                          <a:ea typeface="Cambria Math" panose="02040503050406030204" pitchFamily="18" charset="0"/>
                        </a:rPr>
                        <m:t>𝑃</m:t>
                      </m:r>
                      <m:r>
                        <a:rPr lang="en-US" sz="2800" b="0" i="1" smtClean="0">
                          <a:latin typeface="Cambria Math" panose="02040503050406030204" pitchFamily="18" charset="0"/>
                          <a:ea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𝜇</m:t>
                          </m:r>
                        </m:e>
                        <m:sub>
                          <m:r>
                            <a:rPr lang="en-US" sz="2800" i="1">
                              <a:latin typeface="Cambria Math" panose="02040503050406030204" pitchFamily="18" charset="0"/>
                            </a:rPr>
                            <m:t>𝑌</m:t>
                          </m:r>
                          <m:r>
                            <a:rPr lang="en-US" sz="2800" i="1">
                              <a:latin typeface="Cambria Math" panose="02040503050406030204" pitchFamily="18" charset="0"/>
                            </a:rPr>
                            <m:t>|</m:t>
                          </m:r>
                          <m:r>
                            <a:rPr lang="en-US" sz="2800" i="1">
                              <a:latin typeface="Cambria Math" panose="02040503050406030204" pitchFamily="18" charset="0"/>
                            </a:rPr>
                            <m:t>𝑡𝑟</m:t>
                          </m:r>
                          <m:sSub>
                            <m:sSubPr>
                              <m:ctrlPr>
                                <a:rPr lang="en-US" sz="2800" i="1">
                                  <a:latin typeface="Cambria Math" panose="02040503050406030204" pitchFamily="18" charset="0"/>
                                </a:rPr>
                              </m:ctrlPr>
                            </m:sSubPr>
                            <m:e>
                              <m:r>
                                <a:rPr lang="en-US" sz="2800" i="1">
                                  <a:latin typeface="Cambria Math" panose="02040503050406030204" pitchFamily="18" charset="0"/>
                                </a:rPr>
                                <m:t>𝑡</m:t>
                              </m:r>
                            </m:e>
                            <m:sub>
                              <m:r>
                                <a:rPr lang="en-US" sz="2800" i="1">
                                  <a:latin typeface="Cambria Math" panose="02040503050406030204" pitchFamily="18" charset="0"/>
                                </a:rPr>
                                <m:t>𝐴</m:t>
                              </m:r>
                            </m:sub>
                          </m:sSub>
                        </m:sub>
                      </m:sSub>
                      <m:r>
                        <a:rPr lang="en-US" sz="2800" i="1">
                          <a:latin typeface="Cambria Math" panose="02040503050406030204" pitchFamily="18" charset="0"/>
                        </a:rPr>
                        <m:t>&gt;</m:t>
                      </m:r>
                      <m:sSub>
                        <m:sSubPr>
                          <m:ctrlPr>
                            <a:rPr lang="en-US" sz="2800" i="1">
                              <a:latin typeface="Cambria Math" panose="02040503050406030204" pitchFamily="18" charset="0"/>
                            </a:rPr>
                          </m:ctrlPr>
                        </m:sSubPr>
                        <m:e>
                          <m:r>
                            <a:rPr lang="en-US" sz="2800" i="1">
                              <a:latin typeface="Cambria Math" panose="02040503050406030204" pitchFamily="18" charset="0"/>
                            </a:rPr>
                            <m:t>𝜇</m:t>
                          </m:r>
                        </m:e>
                        <m:sub>
                          <m:r>
                            <a:rPr lang="en-US" sz="2800" i="1">
                              <a:latin typeface="Cambria Math" panose="02040503050406030204" pitchFamily="18" charset="0"/>
                            </a:rPr>
                            <m:t>𝑌</m:t>
                          </m:r>
                          <m:r>
                            <a:rPr lang="en-US" sz="2800" i="1">
                              <a:latin typeface="Cambria Math" panose="02040503050406030204" pitchFamily="18" charset="0"/>
                            </a:rPr>
                            <m:t>|</m:t>
                          </m:r>
                          <m:r>
                            <a:rPr lang="en-US" sz="2800" i="1">
                              <a:latin typeface="Cambria Math" panose="02040503050406030204" pitchFamily="18" charset="0"/>
                            </a:rPr>
                            <m:t>𝑡𝑟</m:t>
                          </m:r>
                          <m:sSub>
                            <m:sSubPr>
                              <m:ctrlPr>
                                <a:rPr lang="en-US" sz="2800" i="1">
                                  <a:latin typeface="Cambria Math" panose="02040503050406030204" pitchFamily="18" charset="0"/>
                                </a:rPr>
                              </m:ctrlPr>
                            </m:sSubPr>
                            <m:e>
                              <m:r>
                                <a:rPr lang="en-US" sz="2800" i="1">
                                  <a:latin typeface="Cambria Math" panose="02040503050406030204" pitchFamily="18" charset="0"/>
                                </a:rPr>
                                <m:t>𝑡</m:t>
                              </m:r>
                            </m:e>
                            <m:sub>
                              <m:r>
                                <a:rPr lang="en-US" sz="2800" i="1">
                                  <a:latin typeface="Cambria Math" panose="02040503050406030204" pitchFamily="18" charset="0"/>
                                </a:rPr>
                                <m:t>𝐵</m:t>
                              </m:r>
                            </m:sub>
                          </m:sSub>
                        </m:sub>
                      </m:sSub>
                      <m:r>
                        <a:rPr lang="en-US" sz="2800" b="0" i="1" smtClean="0">
                          <a:latin typeface="Cambria Math" panose="02040503050406030204" pitchFamily="18" charset="0"/>
                          <a:ea typeface="Cambria Math" panose="02040503050406030204" pitchFamily="18" charset="0"/>
                        </a:rPr>
                        <m:t>)</m:t>
                      </m:r>
                    </m:oMath>
                  </m:oMathPara>
                </a14:m>
                <a:endParaRPr lang="en-US" sz="2800" dirty="0"/>
              </a:p>
              <a:p>
                <a:endParaRPr lang="en-US" sz="2800" dirty="0"/>
              </a:p>
              <a:p>
                <a:r>
                  <a:rPr lang="en-US" sz="2800" dirty="0"/>
                  <a:t>where </a:t>
                </a:r>
                <a14:m>
                  <m:oMath xmlns:m="http://schemas.openxmlformats.org/officeDocument/2006/math">
                    <m:r>
                      <a:rPr lang="en-US" sz="2800" i="1">
                        <a:latin typeface="Cambria Math" panose="02040503050406030204" pitchFamily="18" charset="0"/>
                        <a:ea typeface="Cambria Math" panose="02040503050406030204" pitchFamily="18" charset="0"/>
                      </a:rPr>
                      <m:t>𝑃</m:t>
                    </m:r>
                    <m:r>
                      <a:rPr lang="en-US" sz="2800" i="1">
                        <a:latin typeface="Cambria Math" panose="02040503050406030204" pitchFamily="18" charset="0"/>
                        <a:ea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𝜇</m:t>
                        </m:r>
                      </m:e>
                      <m:sub>
                        <m:r>
                          <a:rPr lang="en-US" sz="2800" i="1">
                            <a:latin typeface="Cambria Math" panose="02040503050406030204" pitchFamily="18" charset="0"/>
                          </a:rPr>
                          <m:t>𝑌</m:t>
                        </m:r>
                        <m:r>
                          <a:rPr lang="en-US" sz="2800" i="1">
                            <a:latin typeface="Cambria Math" panose="02040503050406030204" pitchFamily="18" charset="0"/>
                          </a:rPr>
                          <m:t>|</m:t>
                        </m:r>
                        <m:r>
                          <a:rPr lang="en-US" sz="2800" i="1">
                            <a:latin typeface="Cambria Math" panose="02040503050406030204" pitchFamily="18" charset="0"/>
                          </a:rPr>
                          <m:t>𝑡𝑟</m:t>
                        </m:r>
                        <m:sSub>
                          <m:sSubPr>
                            <m:ctrlPr>
                              <a:rPr lang="en-US" sz="2800" i="1">
                                <a:latin typeface="Cambria Math" panose="02040503050406030204" pitchFamily="18" charset="0"/>
                              </a:rPr>
                            </m:ctrlPr>
                          </m:sSubPr>
                          <m:e>
                            <m:r>
                              <a:rPr lang="en-US" sz="2800" i="1">
                                <a:latin typeface="Cambria Math" panose="02040503050406030204" pitchFamily="18" charset="0"/>
                              </a:rPr>
                              <m:t>𝑡</m:t>
                            </m:r>
                          </m:e>
                          <m:sub>
                            <m:r>
                              <a:rPr lang="en-US" sz="2800" i="1">
                                <a:latin typeface="Cambria Math" panose="02040503050406030204" pitchFamily="18" charset="0"/>
                              </a:rPr>
                              <m:t>𝐴</m:t>
                            </m:r>
                          </m:sub>
                        </m:sSub>
                      </m:sub>
                    </m:sSub>
                    <m:r>
                      <a:rPr lang="en-US" sz="2800" i="1">
                        <a:latin typeface="Cambria Math" panose="02040503050406030204" pitchFamily="18" charset="0"/>
                      </a:rPr>
                      <m:t>&gt;</m:t>
                    </m:r>
                    <m:sSub>
                      <m:sSubPr>
                        <m:ctrlPr>
                          <a:rPr lang="en-US" sz="2800" i="1">
                            <a:latin typeface="Cambria Math" panose="02040503050406030204" pitchFamily="18" charset="0"/>
                          </a:rPr>
                        </m:ctrlPr>
                      </m:sSubPr>
                      <m:e>
                        <m:r>
                          <a:rPr lang="en-US" sz="2800" i="1">
                            <a:latin typeface="Cambria Math" panose="02040503050406030204" pitchFamily="18" charset="0"/>
                          </a:rPr>
                          <m:t>𝜇</m:t>
                        </m:r>
                      </m:e>
                      <m:sub>
                        <m:r>
                          <a:rPr lang="en-US" sz="2800" i="1">
                            <a:latin typeface="Cambria Math" panose="02040503050406030204" pitchFamily="18" charset="0"/>
                          </a:rPr>
                          <m:t>𝑌</m:t>
                        </m:r>
                        <m:r>
                          <a:rPr lang="en-US" sz="2800" i="1">
                            <a:latin typeface="Cambria Math" panose="02040503050406030204" pitchFamily="18" charset="0"/>
                          </a:rPr>
                          <m:t>|</m:t>
                        </m:r>
                        <m:r>
                          <a:rPr lang="en-US" sz="2800" i="1">
                            <a:latin typeface="Cambria Math" panose="02040503050406030204" pitchFamily="18" charset="0"/>
                          </a:rPr>
                          <m:t>𝑡𝑟</m:t>
                        </m:r>
                        <m:sSub>
                          <m:sSubPr>
                            <m:ctrlPr>
                              <a:rPr lang="en-US" sz="2800" i="1">
                                <a:latin typeface="Cambria Math" panose="02040503050406030204" pitchFamily="18" charset="0"/>
                              </a:rPr>
                            </m:ctrlPr>
                          </m:sSubPr>
                          <m:e>
                            <m:r>
                              <a:rPr lang="en-US" sz="2800" i="1">
                                <a:latin typeface="Cambria Math" panose="02040503050406030204" pitchFamily="18" charset="0"/>
                              </a:rPr>
                              <m:t>𝑡</m:t>
                            </m:r>
                          </m:e>
                          <m:sub>
                            <m:r>
                              <a:rPr lang="en-US" sz="2800" i="1">
                                <a:latin typeface="Cambria Math" panose="02040503050406030204" pitchFamily="18" charset="0"/>
                              </a:rPr>
                              <m:t>𝐵</m:t>
                            </m:r>
                          </m:sub>
                        </m:sSub>
                      </m:sub>
                    </m:sSub>
                    <m:r>
                      <a:rPr lang="en-US" sz="2800" i="1">
                        <a:latin typeface="Cambria Math" panose="02040503050406030204" pitchFamily="18" charset="0"/>
                        <a:ea typeface="Cambria Math" panose="02040503050406030204" pitchFamily="18" charset="0"/>
                      </a:rPr>
                      <m:t>)</m:t>
                    </m:r>
                  </m:oMath>
                </a14:m>
                <a:r>
                  <a:rPr lang="en-US" sz="2800" dirty="0"/>
                  <a:t> is the prior belief (can be set to 0.5). </a:t>
                </a:r>
              </a:p>
              <a:p>
                <a:endParaRPr lang="en-US" sz="2800" dirty="0"/>
              </a:p>
              <a:p>
                <a:r>
                  <a:rPr lang="en-US" sz="2800" dirty="0"/>
                  <a:t>This can easily extend to more than just 2 treatment groups. </a:t>
                </a:r>
                <a:endParaRPr lang="en-US" sz="2800" dirty="0">
                  <a:effectLst/>
                </a:endParaRPr>
              </a:p>
            </p:txBody>
          </p:sp>
        </mc:Choice>
        <mc:Fallback xmlns="">
          <p:sp>
            <p:nvSpPr>
              <p:cNvPr id="3" name="Content Placeholder 2">
                <a:extLst>
                  <a:ext uri="{FF2B5EF4-FFF2-40B4-BE49-F238E27FC236}">
                    <a16:creationId xmlns:a16="http://schemas.microsoft.com/office/drawing/2014/main" id="{A1483873-9D99-1A48-AA62-2E340E100769}"/>
                  </a:ext>
                </a:extLst>
              </p:cNvPr>
              <p:cNvSpPr>
                <a:spLocks noGrp="1" noRot="1" noChangeAspect="1" noMove="1" noResize="1" noEditPoints="1" noAdjustHandles="1" noChangeArrowheads="1" noChangeShapeType="1" noTextEdit="1"/>
              </p:cNvSpPr>
              <p:nvPr>
                <p:ph idx="1"/>
              </p:nvPr>
            </p:nvSpPr>
            <p:spPr>
              <a:xfrm>
                <a:off x="833415" y="1177758"/>
                <a:ext cx="10580256" cy="5130445"/>
              </a:xfrm>
              <a:blipFill>
                <a:blip r:embed="rId2"/>
                <a:stretch>
                  <a:fillRect l="-1199" t="-123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35</a:t>
            </a:fld>
            <a:endParaRPr lang="en-US"/>
          </a:p>
        </p:txBody>
      </p:sp>
    </p:spTree>
    <p:extLst>
      <p:ext uri="{BB962C8B-B14F-4D97-AF65-F5344CB8AC3E}">
        <p14:creationId xmlns:p14="http://schemas.microsoft.com/office/powerpoint/2010/main" val="196623194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ECMO Trial: Bayesian Bandit Trial Example</a:t>
            </a:r>
            <a:endParaRPr lang="en-US" dirty="0">
              <a:effectLst/>
            </a:endParaRPr>
          </a:p>
        </p:txBody>
      </p:sp>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833415" y="1177758"/>
            <a:ext cx="10327008" cy="5130445"/>
          </a:xfrm>
        </p:spPr>
        <p:txBody>
          <a:bodyPr/>
          <a:lstStyle/>
          <a:p>
            <a:r>
              <a:rPr lang="en-US" sz="2800" dirty="0"/>
              <a:t>In the 80’s a bandit-armed design (Bartlett, et al.) was used to determine whether or not Extracorporeal Membrane Oxygenation (ECMO) would improve survival (compared to ‘standard of care’) of neonatal patients (premature babies) experiencing respiratory failure.</a:t>
            </a:r>
          </a:p>
          <a:p>
            <a:endParaRPr lang="en-US" sz="2800" dirty="0"/>
          </a:p>
          <a:p>
            <a:r>
              <a:rPr lang="en-US" sz="2800" dirty="0"/>
              <a:t>In the end, only 11 patients were enrolled before “statistical significance” was achieved.   </a:t>
            </a:r>
          </a:p>
          <a:p>
            <a:endParaRPr lang="en-US" sz="2800" dirty="0">
              <a:effectLst/>
            </a:endParaRPr>
          </a:p>
          <a:p>
            <a:r>
              <a:rPr lang="en-US" sz="2800" dirty="0"/>
              <a:t>What is an issue with these results?</a:t>
            </a:r>
            <a:endParaRPr lang="en-US" sz="2800" dirty="0">
              <a:effectLst/>
            </a:endParaRPr>
          </a:p>
        </p:txBody>
      </p:sp>
      <p:sp>
        <p:nvSpPr>
          <p:cNvPr id="5" name="Slide Number Placeholder 4"/>
          <p:cNvSpPr>
            <a:spLocks noGrp="1"/>
          </p:cNvSpPr>
          <p:nvPr>
            <p:ph type="sldNum" sz="quarter" idx="12"/>
          </p:nvPr>
        </p:nvSpPr>
        <p:spPr/>
        <p:txBody>
          <a:bodyPr/>
          <a:lstStyle/>
          <a:p>
            <a:fld id="{47445CB2-BF6F-6E49-AC61-7BDDE2E02F5B}" type="slidenum">
              <a:rPr lang="en-US" smtClean="0"/>
              <a:t>36</a:t>
            </a:fld>
            <a:endParaRPr lang="en-US"/>
          </a:p>
        </p:txBody>
      </p:sp>
    </p:spTree>
    <p:extLst>
      <p:ext uri="{BB962C8B-B14F-4D97-AF65-F5344CB8AC3E}">
        <p14:creationId xmlns:p14="http://schemas.microsoft.com/office/powerpoint/2010/main" val="64805344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ECMO Trial</a:t>
            </a:r>
            <a:endParaRPr lang="en-US" dirty="0">
              <a:effectLst/>
            </a:endParaRPr>
          </a:p>
        </p:txBody>
      </p:sp>
      <p:sp>
        <p:nvSpPr>
          <p:cNvPr id="5" name="Slide Number Placeholder 4"/>
          <p:cNvSpPr>
            <a:spLocks noGrp="1"/>
          </p:cNvSpPr>
          <p:nvPr>
            <p:ph type="sldNum" sz="quarter" idx="12"/>
          </p:nvPr>
        </p:nvSpPr>
        <p:spPr/>
        <p:txBody>
          <a:bodyPr/>
          <a:lstStyle/>
          <a:p>
            <a:fld id="{47445CB2-BF6F-6E49-AC61-7BDDE2E02F5B}" type="slidenum">
              <a:rPr lang="en-US" smtClean="0"/>
              <a:t>37</a:t>
            </a:fld>
            <a:endParaRPr lang="en-US"/>
          </a:p>
        </p:txBody>
      </p:sp>
      <p:pic>
        <p:nvPicPr>
          <p:cNvPr id="4" name="Picture 3">
            <a:extLst>
              <a:ext uri="{FF2B5EF4-FFF2-40B4-BE49-F238E27FC236}">
                <a16:creationId xmlns:a16="http://schemas.microsoft.com/office/drawing/2014/main" id="{17610D81-370A-0644-8A03-850543288E1A}"/>
              </a:ext>
            </a:extLst>
          </p:cNvPr>
          <p:cNvPicPr>
            <a:picLocks noChangeAspect="1"/>
          </p:cNvPicPr>
          <p:nvPr/>
        </p:nvPicPr>
        <p:blipFill>
          <a:blip r:embed="rId2"/>
          <a:stretch>
            <a:fillRect/>
          </a:stretch>
        </p:blipFill>
        <p:spPr>
          <a:xfrm>
            <a:off x="2449286" y="983807"/>
            <a:ext cx="7251121" cy="5183916"/>
          </a:xfrm>
          <a:prstGeom prst="rect">
            <a:avLst/>
          </a:prstGeom>
        </p:spPr>
      </p:pic>
    </p:spTree>
    <p:extLst>
      <p:ext uri="{BB962C8B-B14F-4D97-AF65-F5344CB8AC3E}">
        <p14:creationId xmlns:p14="http://schemas.microsoft.com/office/powerpoint/2010/main" val="115801898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effectLst/>
              </a:rPr>
              <a:t>Analysis of Bayesian</a:t>
            </a:r>
          </a:p>
        </p:txBody>
      </p:sp>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817087" y="983807"/>
            <a:ext cx="10327008" cy="5130445"/>
          </a:xfrm>
        </p:spPr>
        <p:txBody>
          <a:bodyPr/>
          <a:lstStyle/>
          <a:p>
            <a:r>
              <a:rPr lang="en-US" sz="2800" dirty="0"/>
              <a:t>So when should you stop an adaptively designed trial?</a:t>
            </a:r>
          </a:p>
          <a:p>
            <a:endParaRPr lang="en-US" sz="900" dirty="0">
              <a:effectLst/>
            </a:endParaRPr>
          </a:p>
          <a:p>
            <a:r>
              <a:rPr lang="en-US" sz="2800" dirty="0"/>
              <a:t>You could continue the trial until a </a:t>
            </a:r>
            <a:r>
              <a:rPr lang="en-US" sz="2800" i="1" dirty="0"/>
              <a:t>p</a:t>
            </a:r>
            <a:r>
              <a:rPr lang="en-US" sz="2800" dirty="0"/>
              <a:t>-value of less than 0.05 is achieved (or until a large sample size is taken without coming to a statistically significant result)?</a:t>
            </a:r>
          </a:p>
          <a:p>
            <a:endParaRPr lang="en-US" sz="900" dirty="0">
              <a:effectLst/>
            </a:endParaRPr>
          </a:p>
          <a:p>
            <a:r>
              <a:rPr lang="en-US" sz="2800" dirty="0"/>
              <a:t>What is an issue with this “stopping criterion”?</a:t>
            </a:r>
          </a:p>
          <a:p>
            <a:endParaRPr lang="en-US" sz="900" dirty="0">
              <a:effectLst/>
            </a:endParaRPr>
          </a:p>
          <a:p>
            <a:r>
              <a:rPr lang="en-US" sz="2800" dirty="0"/>
              <a:t>If our </a:t>
            </a:r>
            <a:r>
              <a:rPr lang="en-US" sz="2800" i="1" dirty="0"/>
              <a:t>p</a:t>
            </a:r>
            <a:r>
              <a:rPr lang="en-US" sz="2800" dirty="0"/>
              <a:t>-value is determined from a classical method, then this is an example of </a:t>
            </a:r>
            <a:r>
              <a:rPr lang="en-US" sz="2800" u="sng" dirty="0"/>
              <a:t>multiple comparisons</a:t>
            </a:r>
            <a:r>
              <a:rPr lang="en-US" sz="2800" dirty="0"/>
              <a:t>: you have looked at the data at many points along the timeline, so a significant result is more likely to occur than 0.05 if there is not a </a:t>
            </a:r>
            <a:r>
              <a:rPr lang="en-US" sz="2800" i="1" dirty="0"/>
              <a:t>true</a:t>
            </a:r>
            <a:r>
              <a:rPr lang="en-US" sz="2800" dirty="0"/>
              <a:t> difference in the treatments. </a:t>
            </a:r>
          </a:p>
          <a:p>
            <a:endParaRPr lang="en-US" sz="900" dirty="0">
              <a:effectLst/>
            </a:endParaRPr>
          </a:p>
          <a:p>
            <a:r>
              <a:rPr lang="en-US" sz="2800" dirty="0"/>
              <a:t>We need to adjust how the ‘statistical significance’ is determined!</a:t>
            </a:r>
            <a:endParaRPr lang="en-US" sz="2800" dirty="0">
              <a:effectLst/>
            </a:endParaRPr>
          </a:p>
        </p:txBody>
      </p:sp>
      <p:sp>
        <p:nvSpPr>
          <p:cNvPr id="5" name="Slide Number Placeholder 4"/>
          <p:cNvSpPr>
            <a:spLocks noGrp="1"/>
          </p:cNvSpPr>
          <p:nvPr>
            <p:ph type="sldNum" sz="quarter" idx="12"/>
          </p:nvPr>
        </p:nvSpPr>
        <p:spPr/>
        <p:txBody>
          <a:bodyPr/>
          <a:lstStyle/>
          <a:p>
            <a:fld id="{47445CB2-BF6F-6E49-AC61-7BDDE2E02F5B}" type="slidenum">
              <a:rPr lang="en-US" smtClean="0"/>
              <a:t>38</a:t>
            </a:fld>
            <a:endParaRPr lang="en-US"/>
          </a:p>
        </p:txBody>
      </p:sp>
    </p:spTree>
    <p:extLst>
      <p:ext uri="{BB962C8B-B14F-4D97-AF65-F5344CB8AC3E}">
        <p14:creationId xmlns:p14="http://schemas.microsoft.com/office/powerpoint/2010/main" val="739322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Association vs. Causation (cont.)</a:t>
            </a:r>
            <a:endParaRPr lang="en-US" dirty="0">
              <a:effectLst/>
            </a:endParaRPr>
          </a:p>
        </p:txBody>
      </p:sp>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578734" y="1319514"/>
            <a:ext cx="10799179" cy="5081286"/>
          </a:xfrm>
        </p:spPr>
        <p:txBody>
          <a:bodyPr/>
          <a:lstStyle/>
          <a:p>
            <a:r>
              <a:rPr lang="en-US" sz="2800" dirty="0"/>
              <a:t>But what can we say about a </a:t>
            </a:r>
            <a:r>
              <a:rPr lang="en-US" sz="2800" i="1" dirty="0"/>
              <a:t>causal association</a:t>
            </a:r>
            <a:r>
              <a:rPr lang="en-US" sz="2800" dirty="0"/>
              <a:t>?  That is, can we manipulate </a:t>
            </a:r>
            <a:r>
              <a:rPr lang="en-US" sz="2800" i="1" dirty="0"/>
              <a:t>X</a:t>
            </a:r>
            <a:r>
              <a:rPr lang="en-US" sz="2800" dirty="0"/>
              <a:t> in order to influence </a:t>
            </a:r>
            <a:r>
              <a:rPr lang="en-US" sz="2800" i="1" dirty="0"/>
              <a:t>Y</a:t>
            </a:r>
            <a:r>
              <a:rPr lang="en-US" sz="2800" dirty="0"/>
              <a:t>?</a:t>
            </a:r>
          </a:p>
          <a:p>
            <a:endParaRPr lang="en-US" sz="2800" dirty="0"/>
          </a:p>
          <a:p>
            <a:r>
              <a:rPr lang="en-US" sz="2800" dirty="0"/>
              <a:t>Not necessarily.  Why not? </a:t>
            </a:r>
          </a:p>
          <a:p>
            <a:r>
              <a:rPr lang="en-US" sz="2800" dirty="0"/>
              <a:t>	There is potential for confounding factors to be the driving force for 	the observed association.</a:t>
            </a:r>
            <a:endParaRPr lang="en-US" sz="2800" dirty="0">
              <a:effectLst/>
            </a:endParaRPr>
          </a:p>
        </p:txBody>
      </p:sp>
      <p:sp>
        <p:nvSpPr>
          <p:cNvPr id="5" name="Slide Number Placeholder 4"/>
          <p:cNvSpPr>
            <a:spLocks noGrp="1"/>
          </p:cNvSpPr>
          <p:nvPr>
            <p:ph type="sldNum" sz="quarter" idx="12"/>
          </p:nvPr>
        </p:nvSpPr>
        <p:spPr/>
        <p:txBody>
          <a:bodyPr/>
          <a:lstStyle/>
          <a:p>
            <a:fld id="{47445CB2-BF6F-6E49-AC61-7BDDE2E02F5B}" type="slidenum">
              <a:rPr lang="en-US" smtClean="0"/>
              <a:t>4</a:t>
            </a:fld>
            <a:endParaRPr lang="en-US"/>
          </a:p>
        </p:txBody>
      </p:sp>
    </p:spTree>
    <p:extLst>
      <p:ext uri="{BB962C8B-B14F-4D97-AF65-F5344CB8AC3E}">
        <p14:creationId xmlns:p14="http://schemas.microsoft.com/office/powerpoint/2010/main" val="296654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Controlling for confounding</a:t>
            </a:r>
            <a:endParaRPr lang="en-US" dirty="0">
              <a:effectLst/>
            </a:endParaRPr>
          </a:p>
        </p:txBody>
      </p:sp>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833415" y="1177758"/>
            <a:ext cx="10327008" cy="5130445"/>
          </a:xfrm>
        </p:spPr>
        <p:txBody>
          <a:bodyPr/>
          <a:lstStyle/>
          <a:p>
            <a:r>
              <a:rPr lang="en-US" dirty="0"/>
              <a:t>How can we fix this issue of confounding variables? </a:t>
            </a:r>
          </a:p>
          <a:p>
            <a:endParaRPr lang="en-US" dirty="0"/>
          </a:p>
          <a:p>
            <a:r>
              <a:rPr lang="en-US" dirty="0"/>
              <a:t>There are 2 main approaches: </a:t>
            </a:r>
          </a:p>
          <a:p>
            <a:pPr marL="457200" indent="-457200">
              <a:buFont typeface="+mj-lt"/>
              <a:buAutoNum type="arabicPeriod"/>
            </a:pPr>
            <a:r>
              <a:rPr lang="en-US" dirty="0"/>
              <a:t>Model all possible confounders by including them into the model (multiple regression, for example).  </a:t>
            </a:r>
          </a:p>
          <a:p>
            <a:pPr marL="457200" indent="-457200">
              <a:buFont typeface="+mj-lt"/>
              <a:buAutoNum type="arabicPeriod"/>
            </a:pPr>
            <a:r>
              <a:rPr lang="en-US" dirty="0"/>
              <a:t>An </a:t>
            </a:r>
            <a:r>
              <a:rPr lang="en-US" i="1" dirty="0"/>
              <a:t>experiment</a:t>
            </a:r>
            <a:r>
              <a:rPr lang="en-US" dirty="0"/>
              <a:t> can be performed where the scientist manipulates the levels of the predictor (now called the </a:t>
            </a:r>
            <a:r>
              <a:rPr lang="en-US" i="1" dirty="0"/>
              <a:t>treatment</a:t>
            </a:r>
            <a:r>
              <a:rPr lang="en-US" dirty="0"/>
              <a:t>) to see how this leads to changes in values of the response.</a:t>
            </a:r>
          </a:p>
          <a:p>
            <a:r>
              <a:rPr lang="en-US" dirty="0"/>
              <a:t>    </a:t>
            </a:r>
          </a:p>
          <a:p>
            <a:r>
              <a:rPr lang="en-US" dirty="0"/>
              <a:t>What are the advantages and disadvantages of each approach?</a:t>
            </a:r>
            <a:endParaRPr lang="en-US" dirty="0">
              <a:effectLst/>
            </a:endParaRPr>
          </a:p>
        </p:txBody>
      </p:sp>
      <p:sp>
        <p:nvSpPr>
          <p:cNvPr id="5" name="Slide Number Placeholder 4"/>
          <p:cNvSpPr>
            <a:spLocks noGrp="1"/>
          </p:cNvSpPr>
          <p:nvPr>
            <p:ph type="sldNum" sz="quarter" idx="12"/>
          </p:nvPr>
        </p:nvSpPr>
        <p:spPr/>
        <p:txBody>
          <a:bodyPr/>
          <a:lstStyle/>
          <a:p>
            <a:fld id="{47445CB2-BF6F-6E49-AC61-7BDDE2E02F5B}" type="slidenum">
              <a:rPr lang="en-US" smtClean="0"/>
              <a:t>5</a:t>
            </a:fld>
            <a:endParaRPr lang="en-US"/>
          </a:p>
        </p:txBody>
      </p:sp>
    </p:spTree>
    <p:extLst>
      <p:ext uri="{BB962C8B-B14F-4D97-AF65-F5344CB8AC3E}">
        <p14:creationId xmlns:p14="http://schemas.microsoft.com/office/powerpoint/2010/main" val="3320014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Controlling for confounding: advantages/disadvantages</a:t>
            </a:r>
            <a:endParaRPr lang="en-US" dirty="0">
              <a:effectLst/>
            </a:endParaRPr>
          </a:p>
        </p:txBody>
      </p:sp>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833415" y="1177758"/>
            <a:ext cx="10327008" cy="5130445"/>
          </a:xfrm>
        </p:spPr>
        <p:txBody>
          <a:bodyPr/>
          <a:lstStyle/>
          <a:p>
            <a:r>
              <a:rPr lang="en-US" dirty="0"/>
              <a:t>1. Modeling the confounders</a:t>
            </a:r>
          </a:p>
          <a:p>
            <a:pPr marL="342900" indent="-342900">
              <a:buFont typeface="Arial" panose="020B0604020202020204" pitchFamily="34" charset="0"/>
              <a:buChar char="•"/>
            </a:pPr>
            <a:r>
              <a:rPr lang="en-US" dirty="0"/>
              <a:t>Advantages: cheap</a:t>
            </a:r>
          </a:p>
          <a:p>
            <a:pPr marL="342900" indent="-342900">
              <a:buFont typeface="Arial" panose="020B0604020202020204" pitchFamily="34" charset="0"/>
              <a:buChar char="•"/>
            </a:pPr>
            <a:r>
              <a:rPr lang="en-US" dirty="0"/>
              <a:t>Disadvantages: not all confounders may be measured.</a:t>
            </a:r>
          </a:p>
          <a:p>
            <a:endParaRPr lang="en-US" dirty="0"/>
          </a:p>
          <a:p>
            <a:r>
              <a:rPr lang="en-US" dirty="0"/>
              <a:t>2. Performing an experiment</a:t>
            </a:r>
          </a:p>
          <a:p>
            <a:pPr marL="342900" indent="-342900">
              <a:buFont typeface="Arial" panose="020B0604020202020204" pitchFamily="34" charset="0"/>
              <a:buChar char="•"/>
            </a:pPr>
            <a:r>
              <a:rPr lang="en-US" dirty="0"/>
              <a:t>Advantages: confounders will be </a:t>
            </a:r>
            <a:r>
              <a:rPr lang="en-US" i="1" dirty="0"/>
              <a:t>balanced</a:t>
            </a:r>
            <a:r>
              <a:rPr lang="en-US" dirty="0"/>
              <a:t>, on average, across treatment groups</a:t>
            </a:r>
          </a:p>
          <a:p>
            <a:pPr marL="342900" indent="-342900">
              <a:buFont typeface="Arial" panose="020B0604020202020204" pitchFamily="34" charset="0"/>
              <a:buChar char="•"/>
            </a:pPr>
            <a:r>
              <a:rPr lang="en-US" dirty="0"/>
              <a:t>Disadvantages: expensive, can be an artificial environment</a:t>
            </a:r>
          </a:p>
        </p:txBody>
      </p:sp>
      <p:sp>
        <p:nvSpPr>
          <p:cNvPr id="5" name="Slide Number Placeholder 4"/>
          <p:cNvSpPr>
            <a:spLocks noGrp="1"/>
          </p:cNvSpPr>
          <p:nvPr>
            <p:ph type="sldNum" sz="quarter" idx="12"/>
          </p:nvPr>
        </p:nvSpPr>
        <p:spPr/>
        <p:txBody>
          <a:bodyPr/>
          <a:lstStyle/>
          <a:p>
            <a:fld id="{47445CB2-BF6F-6E49-AC61-7BDDE2E02F5B}" type="slidenum">
              <a:rPr lang="en-US" smtClean="0"/>
              <a:t>6</a:t>
            </a:fld>
            <a:endParaRPr lang="en-US"/>
          </a:p>
        </p:txBody>
      </p:sp>
    </p:spTree>
    <p:extLst>
      <p:ext uri="{BB962C8B-B14F-4D97-AF65-F5344CB8AC3E}">
        <p14:creationId xmlns:p14="http://schemas.microsoft.com/office/powerpoint/2010/main" val="14806483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Experiments and </a:t>
            </a:r>
            <a:r>
              <a:rPr lang="en-US" i="1" dirty="0"/>
              <a:t>AB</a:t>
            </a:r>
            <a:r>
              <a:rPr lang="en-US" dirty="0"/>
              <a:t>-testing</a:t>
            </a:r>
          </a:p>
        </p:txBody>
      </p:sp>
      <p:sp>
        <p:nvSpPr>
          <p:cNvPr id="3" name="Slide Number Placeholder 2"/>
          <p:cNvSpPr>
            <a:spLocks noGrp="1"/>
          </p:cNvSpPr>
          <p:nvPr>
            <p:ph type="sldNum" sz="quarter" idx="12"/>
          </p:nvPr>
        </p:nvSpPr>
        <p:spPr/>
        <p:txBody>
          <a:bodyPr/>
          <a:lstStyle/>
          <a:p>
            <a:fld id="{47445CB2-BF6F-6E49-AC61-7BDDE2E02F5B}" type="slidenum">
              <a:rPr lang="en-US" smtClean="0"/>
              <a:t>7</a:t>
            </a:fld>
            <a:endParaRPr lang="en-US"/>
          </a:p>
        </p:txBody>
      </p:sp>
    </p:spTree>
    <p:extLst>
      <p:ext uri="{BB962C8B-B14F-4D97-AF65-F5344CB8AC3E}">
        <p14:creationId xmlns:p14="http://schemas.microsoft.com/office/powerpoint/2010/main" val="15907762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Completely Randomized Design</a:t>
            </a:r>
            <a:endParaRPr lang="en-US" dirty="0">
              <a:effectLst/>
            </a:endParaRPr>
          </a:p>
        </p:txBody>
      </p:sp>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833415" y="1177758"/>
            <a:ext cx="10327008" cy="5130445"/>
          </a:xfrm>
        </p:spPr>
        <p:txBody>
          <a:bodyPr/>
          <a:lstStyle/>
          <a:p>
            <a:r>
              <a:rPr lang="en-US" dirty="0"/>
              <a:t>There are many ways to design an experiment, depending on the number of treatment types, number of treatment groups, how the treatment effect may vary across subgroups, etc... </a:t>
            </a:r>
          </a:p>
          <a:p>
            <a:r>
              <a:rPr lang="en-US" dirty="0"/>
              <a:t>	    </a:t>
            </a:r>
          </a:p>
          <a:p>
            <a:r>
              <a:rPr lang="en-US" dirty="0"/>
              <a:t>The simplest type of experiment is called a </a:t>
            </a:r>
            <a:r>
              <a:rPr lang="en-US" u="sng" dirty="0"/>
              <a:t>Completely Randomized Design</a:t>
            </a:r>
            <a:r>
              <a:rPr lang="en-US" dirty="0"/>
              <a:t> (CRD).  If two treatments, call them treatment </a:t>
            </a:r>
            <a:r>
              <a:rPr lang="en-US" i="1" dirty="0"/>
              <a:t>A</a:t>
            </a:r>
            <a:r>
              <a:rPr lang="en-US" dirty="0"/>
              <a:t> and treatment </a:t>
            </a:r>
            <a:r>
              <a:rPr lang="en-US" i="1" dirty="0"/>
              <a:t>B</a:t>
            </a:r>
            <a:r>
              <a:rPr lang="en-US" dirty="0"/>
              <a:t>, are to be compared across </a:t>
            </a:r>
            <a:r>
              <a:rPr lang="en-US" i="1" dirty="0"/>
              <a:t>n</a:t>
            </a:r>
            <a:r>
              <a:rPr lang="en-US" dirty="0"/>
              <a:t> subjects, then </a:t>
            </a:r>
            <a:r>
              <a:rPr lang="en-US" i="1" dirty="0"/>
              <a:t>n</a:t>
            </a:r>
            <a:r>
              <a:rPr lang="en-US" dirty="0"/>
              <a:t>/2 subject are randomly assigned to each group. </a:t>
            </a:r>
          </a:p>
          <a:p>
            <a:pPr marL="342900" indent="-342900">
              <a:buFont typeface="Arial" panose="020B0604020202020204" pitchFamily="34" charset="0"/>
              <a:buChar char="•"/>
            </a:pPr>
            <a:r>
              <a:rPr lang="en-US" dirty="0"/>
              <a:t>If </a:t>
            </a:r>
            <a:r>
              <a:rPr lang="en-US" i="1" dirty="0"/>
              <a:t>n </a:t>
            </a:r>
            <a:r>
              <a:rPr lang="en-US" dirty="0"/>
              <a:t>= 100, this is equivalent to putting all 100 names in a hat, and pulling 50 names out and assigning them to treatment </a:t>
            </a:r>
            <a:r>
              <a:rPr lang="en-US" i="1" dirty="0"/>
              <a:t>A</a:t>
            </a:r>
            <a:r>
              <a:rPr lang="en-US" dirty="0"/>
              <a:t>.</a:t>
            </a:r>
          </a:p>
          <a:p>
            <a:r>
              <a:rPr lang="en-US" dirty="0"/>
              <a:t> </a:t>
            </a:r>
            <a:endParaRPr lang="en-US" dirty="0">
              <a:effectLst/>
            </a:endParaRPr>
          </a:p>
        </p:txBody>
      </p:sp>
      <p:sp>
        <p:nvSpPr>
          <p:cNvPr id="5" name="Slide Number Placeholder 4"/>
          <p:cNvSpPr>
            <a:spLocks noGrp="1"/>
          </p:cNvSpPr>
          <p:nvPr>
            <p:ph type="sldNum" sz="quarter" idx="12"/>
          </p:nvPr>
        </p:nvSpPr>
        <p:spPr/>
        <p:txBody>
          <a:bodyPr/>
          <a:lstStyle/>
          <a:p>
            <a:fld id="{47445CB2-BF6F-6E49-AC61-7BDDE2E02F5B}" type="slidenum">
              <a:rPr lang="en-US" smtClean="0"/>
              <a:t>8</a:t>
            </a:fld>
            <a:endParaRPr lang="en-US"/>
          </a:p>
        </p:txBody>
      </p:sp>
    </p:spTree>
    <p:extLst>
      <p:ext uri="{BB962C8B-B14F-4D97-AF65-F5344CB8AC3E}">
        <p14:creationId xmlns:p14="http://schemas.microsoft.com/office/powerpoint/2010/main" val="13851427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Experiments and </a:t>
            </a:r>
            <a:r>
              <a:rPr lang="en-US" i="1" dirty="0"/>
              <a:t>AB</a:t>
            </a:r>
            <a:r>
              <a:rPr lang="en-US" dirty="0"/>
              <a:t>-testing</a:t>
            </a:r>
            <a:endParaRPr lang="en-US" dirty="0">
              <a:effectLst/>
            </a:endParaRPr>
          </a:p>
        </p:txBody>
      </p:sp>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833415" y="1469571"/>
            <a:ext cx="10327008" cy="4838632"/>
          </a:xfrm>
        </p:spPr>
        <p:txBody>
          <a:bodyPr/>
          <a:lstStyle/>
          <a:p>
            <a:r>
              <a:rPr lang="en-US" sz="2800" dirty="0"/>
              <a:t>In the world of Data Science, performing experiments to determine causation, like the completely randomized design, is called </a:t>
            </a:r>
            <a:r>
              <a:rPr lang="en-US" sz="2800" i="1" u="sng" dirty="0"/>
              <a:t>AB</a:t>
            </a:r>
            <a:r>
              <a:rPr lang="en-US" sz="2800" u="sng" dirty="0"/>
              <a:t>-testing</a:t>
            </a:r>
            <a:r>
              <a:rPr lang="en-US" sz="2800" dirty="0"/>
              <a:t>.</a:t>
            </a:r>
          </a:p>
          <a:p>
            <a:r>
              <a:rPr lang="en-US" sz="2800" dirty="0"/>
              <a:t>	</a:t>
            </a:r>
          </a:p>
          <a:p>
            <a:r>
              <a:rPr lang="en-US" sz="2800" i="1" dirty="0"/>
              <a:t>AB</a:t>
            </a:r>
            <a:r>
              <a:rPr lang="en-US" sz="2800" dirty="0"/>
              <a:t>-testing is often used in the tech industry to determine which form of website design (the treatment) leads to more ad clicks, purchases, etc... (the response).</a:t>
            </a:r>
            <a:endParaRPr lang="en-US" sz="2800" dirty="0">
              <a:effectLst/>
            </a:endParaRPr>
          </a:p>
        </p:txBody>
      </p:sp>
      <p:sp>
        <p:nvSpPr>
          <p:cNvPr id="5" name="Slide Number Placeholder 4"/>
          <p:cNvSpPr>
            <a:spLocks noGrp="1"/>
          </p:cNvSpPr>
          <p:nvPr>
            <p:ph type="sldNum" sz="quarter" idx="12"/>
          </p:nvPr>
        </p:nvSpPr>
        <p:spPr/>
        <p:txBody>
          <a:bodyPr/>
          <a:lstStyle/>
          <a:p>
            <a:fld id="{47445CB2-BF6F-6E49-AC61-7BDDE2E02F5B}" type="slidenum">
              <a:rPr lang="en-US" smtClean="0"/>
              <a:t>9</a:t>
            </a:fld>
            <a:endParaRPr lang="en-US"/>
          </a:p>
        </p:txBody>
      </p:sp>
    </p:spTree>
    <p:extLst>
      <p:ext uri="{BB962C8B-B14F-4D97-AF65-F5344CB8AC3E}">
        <p14:creationId xmlns:p14="http://schemas.microsoft.com/office/powerpoint/2010/main" val="242025988"/>
      </p:ext>
    </p:extLst>
  </p:cSld>
  <p:clrMapOvr>
    <a:masterClrMapping/>
  </p:clrMapOvr>
</p:sld>
</file>

<file path=ppt/theme/theme1.xml><?xml version="1.0" encoding="utf-8"?>
<a:theme xmlns:a="http://schemas.openxmlformats.org/drawingml/2006/main" name="GEC_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CS109a_template" id="{0AFD6BA7-B61A-7D41-8908-7B4B78340F6A}" vid="{597147FF-0FC3-AD43-965A-DDFE9BDB596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CS109a_template</Template>
  <TotalTime>12365</TotalTime>
  <Words>2197</Words>
  <Application>Microsoft Macintosh PowerPoint</Application>
  <PresentationFormat>Widescreen</PresentationFormat>
  <Paragraphs>249</Paragraphs>
  <Slides>38</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38</vt:i4>
      </vt:variant>
    </vt:vector>
  </HeadingPairs>
  <TitlesOfParts>
    <vt:vector size="44" baseType="lpstr">
      <vt:lpstr>Arial</vt:lpstr>
      <vt:lpstr>Calibri</vt:lpstr>
      <vt:lpstr>Cambria Math</vt:lpstr>
      <vt:lpstr>Courier New</vt:lpstr>
      <vt:lpstr>Karla</vt:lpstr>
      <vt:lpstr>GEC_template</vt:lpstr>
      <vt:lpstr>Lecture 23: AB Testing</vt:lpstr>
      <vt:lpstr>Outline </vt:lpstr>
      <vt:lpstr>Association vs. Causation</vt:lpstr>
      <vt:lpstr>Association vs. Causation (cont.)</vt:lpstr>
      <vt:lpstr>Controlling for confounding</vt:lpstr>
      <vt:lpstr>Controlling for confounding: advantages/disadvantages</vt:lpstr>
      <vt:lpstr>Experiments and AB-testing</vt:lpstr>
      <vt:lpstr>Completely Randomized Design</vt:lpstr>
      <vt:lpstr>Experiments and AB-testing</vt:lpstr>
      <vt:lpstr>Assigning subject to treatments</vt:lpstr>
      <vt:lpstr>t-tests, binomial z-test, fisher exact test, oh my!</vt:lpstr>
      <vt:lpstr>Analyzing the results</vt:lpstr>
      <vt:lpstr>Analyzing the results (cont.)</vt:lpstr>
      <vt:lpstr>2-sample t-test</vt:lpstr>
      <vt:lpstr>2-sample z-test for proportions</vt:lpstr>
      <vt:lpstr>Normal approximation to the binomial</vt:lpstr>
      <vt:lpstr>Summary of analyses for CRD Experiments  </vt:lpstr>
      <vt:lpstr>Analyses for CRD Experiments in Python  </vt:lpstr>
      <vt:lpstr>ANOVA procedure </vt:lpstr>
      <vt:lpstr>Boxplot to illustrate ANOVA </vt:lpstr>
      <vt:lpstr>ANOVA F-test </vt:lpstr>
      <vt:lpstr>Comparing categorical variables</vt:lpstr>
      <vt:lpstr>χ2 test for independence </vt:lpstr>
      <vt:lpstr>Randomization test </vt:lpstr>
      <vt:lpstr>Randomization test (cont.) </vt:lpstr>
      <vt:lpstr>Fisher’s exact test </vt:lpstr>
      <vt:lpstr>Fisher’s exact test </vt:lpstr>
      <vt:lpstr>Adaptive Experimental Design</vt:lpstr>
      <vt:lpstr>Beyond CRD designs  </vt:lpstr>
      <vt:lpstr>Beyond CRD designs (cont.)  </vt:lpstr>
      <vt:lpstr>Beyond CRD designs (cont.)  </vt:lpstr>
      <vt:lpstr>Bandit Designs</vt:lpstr>
      <vt:lpstr>Bandit Design Example</vt:lpstr>
      <vt:lpstr>Bayesian Bandit Designs</vt:lpstr>
      <vt:lpstr>Bayesian Bandit Designs (cont.)</vt:lpstr>
      <vt:lpstr>ECMO Trial: Bayesian Bandit Trial Example</vt:lpstr>
      <vt:lpstr>ECMO Trial</vt:lpstr>
      <vt:lpstr>Analysis of Bayesian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Rader, Kevin A.</cp:lastModifiedBy>
  <cp:revision>337</cp:revision>
  <cp:lastPrinted>2018-11-26T18:14:33Z</cp:lastPrinted>
  <dcterms:created xsi:type="dcterms:W3CDTF">2018-07-11T02:31:23Z</dcterms:created>
  <dcterms:modified xsi:type="dcterms:W3CDTF">2018-12-03T13:41:11Z</dcterms:modified>
</cp:coreProperties>
</file>